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4" r:id="rId26"/>
    <p:sldId id="285" r:id="rId27"/>
    <p:sldId id="286" r:id="rId28"/>
    <p:sldId id="287" r:id="rId29"/>
    <p:sldId id="288" r:id="rId30"/>
    <p:sldId id="289" r:id="rId31"/>
    <p:sldId id="290" r:id="rId32"/>
    <p:sldId id="291" r:id="rId33"/>
  </p:sldIdLst>
  <p:sldSz cx="9144000" cy="5143500" type="screen16x9"/>
  <p:notesSz cx="6858000" cy="9144000"/>
  <p:embeddedFontLst>
    <p:embeddedFont>
      <p:font typeface="Nunito"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jlLJTENlZLIdlJt6e7h+u+WWzL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0C9FC-7E10-4876-BEB4-569322C9F941}">
  <a:tblStyle styleId="{0B70C9FC-7E10-4876-BEB4-569322C9F94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681"/>
  </p:normalViewPr>
  <p:slideViewPr>
    <p:cSldViewPr snapToGrid="0">
      <p:cViewPr varScale="1">
        <p:scale>
          <a:sx n="143" d="100"/>
          <a:sy n="143" d="100"/>
        </p:scale>
        <p:origin x="78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2623dd46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32623dd46e6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2623dd46e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32623dd46e6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g32623dd46e6_0_761"/>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g32623dd46e6_0_761"/>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g32623dd46e6_0_761"/>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32623dd46e6_0_761"/>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g32623dd46e6_0_761"/>
          <p:cNvGrpSpPr/>
          <p:nvPr/>
        </p:nvGrpSpPr>
        <p:grpSpPr>
          <a:xfrm>
            <a:off x="255200" y="592"/>
            <a:ext cx="2250363" cy="1044300"/>
            <a:chOff x="255200" y="592"/>
            <a:chExt cx="2250363" cy="1044300"/>
          </a:xfrm>
        </p:grpSpPr>
        <p:sp>
          <p:nvSpPr>
            <p:cNvPr id="15" name="Google Shape;15;g32623dd46e6_0_761"/>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g32623dd46e6_0_761"/>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g32623dd46e6_0_761"/>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g32623dd46e6_0_761"/>
          <p:cNvGrpSpPr/>
          <p:nvPr/>
        </p:nvGrpSpPr>
        <p:grpSpPr>
          <a:xfrm>
            <a:off x="905395" y="592"/>
            <a:ext cx="2250363" cy="1044300"/>
            <a:chOff x="905395" y="592"/>
            <a:chExt cx="2250363" cy="1044300"/>
          </a:xfrm>
        </p:grpSpPr>
        <p:sp>
          <p:nvSpPr>
            <p:cNvPr id="19" name="Google Shape;19;g32623dd46e6_0_761"/>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32623dd46e6_0_761"/>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g32623dd46e6_0_761"/>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g32623dd46e6_0_761"/>
          <p:cNvGrpSpPr/>
          <p:nvPr/>
        </p:nvGrpSpPr>
        <p:grpSpPr>
          <a:xfrm>
            <a:off x="7057468" y="5088"/>
            <a:ext cx="1851282" cy="752108"/>
            <a:chOff x="6917201" y="0"/>
            <a:chExt cx="2227777" cy="863400"/>
          </a:xfrm>
        </p:grpSpPr>
        <p:sp>
          <p:nvSpPr>
            <p:cNvPr id="23" name="Google Shape;23;g32623dd46e6_0_76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32623dd46e6_0_76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g32623dd46e6_0_76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g32623dd46e6_0_761"/>
          <p:cNvGrpSpPr/>
          <p:nvPr/>
        </p:nvGrpSpPr>
        <p:grpSpPr>
          <a:xfrm>
            <a:off x="6553032" y="4217852"/>
            <a:ext cx="2389068" cy="925737"/>
            <a:chOff x="6917201" y="0"/>
            <a:chExt cx="2227777" cy="863400"/>
          </a:xfrm>
        </p:grpSpPr>
        <p:sp>
          <p:nvSpPr>
            <p:cNvPr id="27" name="Google Shape;27;g32623dd46e6_0_761"/>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g32623dd46e6_0_761"/>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g32623dd46e6_0_761"/>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g32623dd46e6_0_761"/>
          <p:cNvGrpSpPr/>
          <p:nvPr/>
        </p:nvGrpSpPr>
        <p:grpSpPr>
          <a:xfrm>
            <a:off x="199149" y="4055652"/>
            <a:ext cx="2795414" cy="1083308"/>
            <a:chOff x="6917201" y="0"/>
            <a:chExt cx="2227777" cy="863400"/>
          </a:xfrm>
        </p:grpSpPr>
        <p:sp>
          <p:nvSpPr>
            <p:cNvPr id="31" name="Google Shape;31;g32623dd46e6_0_761"/>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g32623dd46e6_0_761"/>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32623dd46e6_0_761"/>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32623dd46e6_0_761"/>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g32623dd46e6_0_761"/>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g32623dd46e6_0_76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g32623dd46e6_0_86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g32623dd46e6_0_861"/>
          <p:cNvGrpSpPr/>
          <p:nvPr/>
        </p:nvGrpSpPr>
        <p:grpSpPr>
          <a:xfrm>
            <a:off x="5959222" y="4119576"/>
            <a:ext cx="2520952" cy="1024165"/>
            <a:chOff x="6917201" y="0"/>
            <a:chExt cx="2227777" cy="863400"/>
          </a:xfrm>
        </p:grpSpPr>
        <p:sp>
          <p:nvSpPr>
            <p:cNvPr id="112" name="Google Shape;112;g32623dd46e6_0_86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32623dd46e6_0_86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32623dd46e6_0_86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g32623dd46e6_0_861"/>
          <p:cNvGrpSpPr/>
          <p:nvPr/>
        </p:nvGrpSpPr>
        <p:grpSpPr>
          <a:xfrm>
            <a:off x="199149" y="2"/>
            <a:ext cx="2795414" cy="1083308"/>
            <a:chOff x="6917201" y="0"/>
            <a:chExt cx="2227777" cy="863400"/>
          </a:xfrm>
        </p:grpSpPr>
        <p:sp>
          <p:nvSpPr>
            <p:cNvPr id="116" name="Google Shape;116;g32623dd46e6_0_86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32623dd46e6_0_86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32623dd46e6_0_86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g32623dd46e6_0_86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32623dd46e6_0_86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g32623dd46e6_0_86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g32623dd46e6_0_87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g32623dd46e6_0_789"/>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g32623dd46e6_0_789"/>
          <p:cNvGrpSpPr/>
          <p:nvPr/>
        </p:nvGrpSpPr>
        <p:grpSpPr>
          <a:xfrm>
            <a:off x="5594191" y="3961115"/>
            <a:ext cx="2910145" cy="1182340"/>
            <a:chOff x="6917201" y="0"/>
            <a:chExt cx="2227777" cy="863400"/>
          </a:xfrm>
        </p:grpSpPr>
        <p:sp>
          <p:nvSpPr>
            <p:cNvPr id="40" name="Google Shape;40;g32623dd46e6_0_789"/>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32623dd46e6_0_789"/>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32623dd46e6_0_789"/>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g32623dd46e6_0_789"/>
          <p:cNvGrpSpPr/>
          <p:nvPr/>
        </p:nvGrpSpPr>
        <p:grpSpPr>
          <a:xfrm>
            <a:off x="199149" y="2"/>
            <a:ext cx="2795414" cy="1083308"/>
            <a:chOff x="6917201" y="0"/>
            <a:chExt cx="2227777" cy="863400"/>
          </a:xfrm>
        </p:grpSpPr>
        <p:sp>
          <p:nvSpPr>
            <p:cNvPr id="44" name="Google Shape;44;g32623dd46e6_0_78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32623dd46e6_0_78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32623dd46e6_0_78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g32623dd46e6_0_789"/>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g32623dd46e6_0_78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g32623dd46e6_0_80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g32623dd46e6_0_80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g32623dd46e6_0_80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g32623dd46e6_0_80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g32623dd46e6_0_80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g32623dd46e6_0_80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g32623dd46e6_0_80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32623dd46e6_0_80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g32623dd46e6_0_80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32623dd46e6_0_80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g32623dd46e6_0_808"/>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g32623dd46e6_0_808"/>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g32623dd46e6_0_80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g32623dd46e6_0_8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32623dd46e6_0_8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g32623dd46e6_0_8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32623dd46e6_0_8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g32623dd46e6_0_8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g32623dd46e6_0_82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32623dd46e6_0_822"/>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32623dd46e6_0_8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32623dd46e6_0_822"/>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g32623dd46e6_0_822"/>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g32623dd46e6_0_8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g32623dd46e6_0_829"/>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32623dd46e6_0_829"/>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g32623dd46e6_0_829"/>
          <p:cNvGrpSpPr/>
          <p:nvPr/>
        </p:nvGrpSpPr>
        <p:grpSpPr>
          <a:xfrm>
            <a:off x="255991" y="-118"/>
            <a:ext cx="2251347" cy="1043408"/>
            <a:chOff x="3961956" y="4383950"/>
            <a:chExt cx="1160548" cy="548700"/>
          </a:xfrm>
        </p:grpSpPr>
        <p:sp>
          <p:nvSpPr>
            <p:cNvPr id="81" name="Google Shape;81;g32623dd46e6_0_829"/>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32623dd46e6_0_829"/>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32623dd46e6_0_829"/>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g32623dd46e6_0_82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g32623dd46e6_0_829"/>
          <p:cNvGrpSpPr/>
          <p:nvPr/>
        </p:nvGrpSpPr>
        <p:grpSpPr>
          <a:xfrm>
            <a:off x="34934" y="4522125"/>
            <a:ext cx="1593306" cy="617072"/>
            <a:chOff x="6917201" y="0"/>
            <a:chExt cx="2227777" cy="863400"/>
          </a:xfrm>
        </p:grpSpPr>
        <p:sp>
          <p:nvSpPr>
            <p:cNvPr id="86" name="Google Shape;86;g32623dd46e6_0_829"/>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32623dd46e6_0_829"/>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32623dd46e6_0_829"/>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g32623dd46e6_0_829"/>
          <p:cNvGrpSpPr/>
          <p:nvPr/>
        </p:nvGrpSpPr>
        <p:grpSpPr>
          <a:xfrm>
            <a:off x="5886353" y="1243"/>
            <a:ext cx="3257455" cy="1261514"/>
            <a:chOff x="6917201" y="0"/>
            <a:chExt cx="2227777" cy="863400"/>
          </a:xfrm>
        </p:grpSpPr>
        <p:sp>
          <p:nvSpPr>
            <p:cNvPr id="90" name="Google Shape;90;g32623dd46e6_0_829"/>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32623dd46e6_0_829"/>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32623dd46e6_0_829"/>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g32623dd46e6_0_829"/>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g32623dd46e6_0_8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g32623dd46e6_0_84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32623dd46e6_0_84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32623dd46e6_0_84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32623dd46e6_0_847"/>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g32623dd46e6_0_847"/>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g32623dd46e6_0_847"/>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g32623dd46e6_0_84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g32623dd46e6_0_855"/>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32623dd46e6_0_855"/>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32623dd46e6_0_85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32623dd46e6_0_855"/>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g32623dd46e6_0_85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g32623dd46e6_0_7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g32623dd46e6_0_757"/>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g32623dd46e6_0_75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law.moj.gov.tw/SmartSearch/Theme.aspx?T=44&amp;O=2.1" TargetMode="External"/><Relationship Id="rId3" Type="http://schemas.openxmlformats.org/officeDocument/2006/relationships/hyperlink" Target="https://aws.amazon.com/tw/what-is/retrieval-augmented-generation/" TargetMode="External"/><Relationship Id="rId7" Type="http://schemas.openxmlformats.org/officeDocument/2006/relationships/hyperlink" Target="https://law.moj.gov.tw/SmartSearch/Theme.aspx?T=44&amp;O=2.2.1"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huggingface.co/lianghsun/Llama-3.2-Taiwan-Legal-3B-Instruct" TargetMode="External"/><Relationship Id="rId5" Type="http://schemas.openxmlformats.org/officeDocument/2006/relationships/hyperlink" Target="https://law.moj.gov.tw/Hot/Hot.aspx" TargetMode="External"/><Relationship Id="rId4" Type="http://schemas.openxmlformats.org/officeDocument/2006/relationships/hyperlink" Target="https://learn.microsoft.com/zh-tw/azure/databricks/generative-ai/tutorials/ai-cookbook/rag-overview" TargetMode="External"/><Relationship Id="rId9" Type="http://schemas.openxmlformats.org/officeDocument/2006/relationships/hyperlink" Target="https://steam.oxxostudio.tw/category/pyth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law.moj.gov.tw/SmartSearch/Theme.aspx?T=44&amp;O=2.2.1" TargetMode="External"/></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law.moj.gov.tw/SmartSearch/Theme.aspx?T=44&amp;O=2.2.1" TargetMode="External"/></Relationships>
</file>

<file path=ppt/slides/_rels/slide3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DECDB"/>
            </a:gs>
            <a:gs pos="100000">
              <a:srgbClr val="F0AA63"/>
            </a:gs>
          </a:gsLst>
          <a:path path="circle">
            <a:fillToRect l="50000" t="50000" r="50000" b="50000"/>
          </a:path>
          <a:tileRect/>
        </a:gradFill>
        <a:effectLst/>
      </p:bgPr>
    </p:bg>
    <p:spTree>
      <p:nvGrpSpPr>
        <p:cNvPr id="1" name="Shape 127"/>
        <p:cNvGrpSpPr/>
        <p:nvPr/>
      </p:nvGrpSpPr>
      <p:grpSpPr>
        <a:xfrm>
          <a:off x="0" y="0"/>
          <a:ext cx="0" cy="0"/>
          <a:chOff x="0" y="0"/>
          <a:chExt cx="0" cy="0"/>
        </a:xfrm>
      </p:grpSpPr>
      <p:pic>
        <p:nvPicPr>
          <p:cNvPr id="128" name="Google Shape;128;p1"/>
          <p:cNvPicPr preferRelativeResize="0"/>
          <p:nvPr/>
        </p:nvPicPr>
        <p:blipFill rotWithShape="1">
          <a:blip r:embed="rId3">
            <a:alphaModFix/>
          </a:blip>
          <a:srcRect/>
          <a:stretch/>
        </p:blipFill>
        <p:spPr>
          <a:xfrm>
            <a:off x="0" y="0"/>
            <a:ext cx="2285991" cy="5143500"/>
          </a:xfrm>
          <a:prstGeom prst="rect">
            <a:avLst/>
          </a:prstGeom>
          <a:noFill/>
          <a:ln>
            <a:noFill/>
          </a:ln>
        </p:spPr>
      </p:pic>
      <p:sp>
        <p:nvSpPr>
          <p:cNvPr id="129" name="Google Shape;129;p1"/>
          <p:cNvSpPr txBox="1"/>
          <p:nvPr/>
        </p:nvSpPr>
        <p:spPr>
          <a:xfrm>
            <a:off x="2285991" y="1545599"/>
            <a:ext cx="5357400" cy="615553"/>
          </a:xfrm>
          <a:prstGeom prst="rect">
            <a:avLst/>
          </a:prstGeom>
          <a:noFill/>
          <a:ln>
            <a:noFill/>
          </a:ln>
        </p:spPr>
        <p:txBody>
          <a:bodyPr spcFirstLastPara="1" wrap="square" lIns="90000" tIns="0" rIns="91425" bIns="0" anchor="ctr" anchorCtr="0">
            <a:spAutoFit/>
          </a:bodyPr>
          <a:lstStyle/>
          <a:p>
            <a:pPr marL="0" marR="0" lvl="0" indent="0" algn="l" rtl="0">
              <a:spcBef>
                <a:spcPts val="0"/>
              </a:spcBef>
              <a:spcAft>
                <a:spcPts val="0"/>
              </a:spcAft>
              <a:buClr>
                <a:srgbClr val="000000"/>
              </a:buClr>
              <a:buSzPts val="4000"/>
              <a:buFont typeface="Arial"/>
              <a:buNone/>
            </a:pPr>
            <a:r>
              <a:rPr lang="zh-TW" sz="4000" b="1" i="0" u="none" strike="noStrike" cap="none" dirty="0">
                <a:solidFill>
                  <a:srgbClr val="484237"/>
                </a:solidFill>
                <a:latin typeface="Arial"/>
                <a:ea typeface="Arial"/>
                <a:cs typeface="Arial"/>
                <a:sym typeface="Arial"/>
              </a:rPr>
              <a:t>智法助手：</a:t>
            </a:r>
            <a:endParaRPr sz="4000" b="0" i="0" u="none" strike="noStrike" cap="none" dirty="0">
              <a:solidFill>
                <a:schemeClr val="dk2"/>
              </a:solidFill>
              <a:latin typeface="Arial"/>
              <a:ea typeface="Arial"/>
              <a:cs typeface="Arial"/>
              <a:sym typeface="Arial"/>
            </a:endParaRPr>
          </a:p>
        </p:txBody>
      </p:sp>
      <p:sp>
        <p:nvSpPr>
          <p:cNvPr id="130" name="Google Shape;130;p1"/>
          <p:cNvSpPr txBox="1"/>
          <p:nvPr/>
        </p:nvSpPr>
        <p:spPr>
          <a:xfrm>
            <a:off x="3273334" y="2571750"/>
            <a:ext cx="5666100" cy="515526"/>
          </a:xfrm>
          <a:prstGeom prst="rect">
            <a:avLst/>
          </a:prstGeom>
          <a:noFill/>
          <a:ln>
            <a:noFill/>
          </a:ln>
        </p:spPr>
        <p:txBody>
          <a:bodyPr spcFirstLastPara="1" wrap="square" lIns="91425" tIns="0" rIns="91425" bIns="0" anchor="ctr" anchorCtr="0">
            <a:spAutoFit/>
          </a:bodyPr>
          <a:lstStyle/>
          <a:p>
            <a:pPr marL="0" marR="0" lvl="0" indent="0" algn="ctr" rtl="0">
              <a:spcBef>
                <a:spcPts val="0"/>
              </a:spcBef>
              <a:spcAft>
                <a:spcPts val="0"/>
              </a:spcAft>
              <a:buClr>
                <a:srgbClr val="000000"/>
              </a:buClr>
              <a:buSzPts val="3350"/>
              <a:buFont typeface="Arial"/>
              <a:buNone/>
            </a:pPr>
            <a:r>
              <a:rPr lang="zh-TW" sz="3350" b="1" i="0" u="none" strike="noStrike" cap="none" dirty="0">
                <a:solidFill>
                  <a:srgbClr val="484237"/>
                </a:solidFill>
                <a:latin typeface="Arial"/>
                <a:ea typeface="Arial"/>
                <a:cs typeface="Arial"/>
                <a:sym typeface="Arial"/>
              </a:rPr>
              <a:t>法律RAG系統問答機器人</a:t>
            </a:r>
            <a:endParaRPr sz="1800" b="0" i="0" u="none" strike="noStrike" cap="none" dirty="0">
              <a:solidFill>
                <a:schemeClr val="dk2"/>
              </a:solidFill>
              <a:latin typeface="Arial"/>
              <a:ea typeface="Arial"/>
              <a:cs typeface="Arial"/>
              <a:sym typeface="Arial"/>
            </a:endParaRPr>
          </a:p>
        </p:txBody>
      </p:sp>
      <p:sp>
        <p:nvSpPr>
          <p:cNvPr id="135" name="Google Shape;135;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a:t>
            </a:fld>
            <a:endParaRPr>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2"/>
          <p:cNvSpPr txBox="1">
            <a:spLocks noGrp="1"/>
          </p:cNvSpPr>
          <p:nvPr>
            <p:ph type="title"/>
          </p:nvPr>
        </p:nvSpPr>
        <p:spPr>
          <a:xfrm>
            <a:off x="311700" y="46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資料蒐集、來源與介紹</a:t>
            </a:r>
            <a:endParaRPr sz="3020" b="1">
              <a:solidFill>
                <a:srgbClr val="3C78D8"/>
              </a:solidFill>
            </a:endParaRPr>
          </a:p>
        </p:txBody>
      </p:sp>
      <p:sp>
        <p:nvSpPr>
          <p:cNvPr id="261" name="Google Shape;261;p12"/>
          <p:cNvSpPr txBox="1">
            <a:spLocks noGrp="1"/>
          </p:cNvSpPr>
          <p:nvPr>
            <p:ph type="body" idx="1"/>
          </p:nvPr>
        </p:nvSpPr>
        <p:spPr>
          <a:xfrm>
            <a:off x="311700" y="1263925"/>
            <a:ext cx="8520600" cy="2157600"/>
          </a:xfrm>
          <a:prstGeom prst="rect">
            <a:avLst/>
          </a:prstGeom>
          <a:noFill/>
          <a:ln>
            <a:noFill/>
          </a:ln>
        </p:spPr>
        <p:txBody>
          <a:bodyPr spcFirstLastPara="1" wrap="square" lIns="91425" tIns="91425" rIns="91425" bIns="91425" anchor="ctr" anchorCtr="0">
            <a:normAutofit lnSpcReduction="10000"/>
          </a:bodyPr>
          <a:lstStyle/>
          <a:p>
            <a:pPr marL="457200" lvl="0" indent="-336550" algn="l" rtl="0">
              <a:lnSpc>
                <a:spcPct val="200000"/>
              </a:lnSpc>
              <a:spcBef>
                <a:spcPts val="0"/>
              </a:spcBef>
              <a:spcAft>
                <a:spcPts val="0"/>
              </a:spcAft>
              <a:buClr>
                <a:srgbClr val="000000"/>
              </a:buClr>
              <a:buSzPts val="1700"/>
              <a:buChar char="●"/>
            </a:pPr>
            <a:r>
              <a:rPr lang="zh-TW" sz="1700">
                <a:solidFill>
                  <a:srgbClr val="000000"/>
                </a:solidFill>
              </a:rPr>
              <a:t>本專題使用 </a:t>
            </a:r>
            <a:r>
              <a:rPr lang="zh-TW" sz="1700" b="1" u="sng">
                <a:solidFill>
                  <a:srgbClr val="000000"/>
                </a:solidFill>
              </a:rPr>
              <a:t>20部台灣常見的法典</a:t>
            </a:r>
            <a:r>
              <a:rPr lang="zh-TW" sz="1700" b="1">
                <a:solidFill>
                  <a:srgbClr val="000000"/>
                </a:solidFill>
              </a:rPr>
              <a:t> </a:t>
            </a:r>
            <a:r>
              <a:rPr lang="zh-TW" sz="1700">
                <a:solidFill>
                  <a:srgbClr val="000000"/>
                </a:solidFill>
              </a:rPr>
              <a:t>作為RAG技術的外部資料。</a:t>
            </a:r>
            <a:endParaRPr sz="1700">
              <a:solidFill>
                <a:srgbClr val="000000"/>
              </a:solidFill>
            </a:endParaRPr>
          </a:p>
          <a:p>
            <a:pPr marL="457200" lvl="0" indent="-336550" algn="l" rtl="0">
              <a:lnSpc>
                <a:spcPct val="200000"/>
              </a:lnSpc>
              <a:spcBef>
                <a:spcPts val="0"/>
              </a:spcBef>
              <a:spcAft>
                <a:spcPts val="0"/>
              </a:spcAft>
              <a:buClr>
                <a:srgbClr val="000000"/>
              </a:buClr>
              <a:buSzPts val="1700"/>
              <a:buChar char="●"/>
            </a:pPr>
            <a:r>
              <a:rPr lang="zh-TW" sz="1700">
                <a:solidFill>
                  <a:srgbClr val="000000"/>
                </a:solidFill>
              </a:rPr>
              <a:t>法條內容則利用網路爬蟲技術擷取 </a:t>
            </a:r>
            <a:r>
              <a:rPr lang="zh-TW" sz="1700" b="1" u="sng">
                <a:solidFill>
                  <a:srgbClr val="000000"/>
                </a:solidFill>
              </a:rPr>
              <a:t>全國法規資料庫</a:t>
            </a:r>
            <a:r>
              <a:rPr lang="zh-TW" sz="1700" b="1">
                <a:solidFill>
                  <a:srgbClr val="000000"/>
                </a:solidFill>
              </a:rPr>
              <a:t> </a:t>
            </a:r>
            <a:r>
              <a:rPr lang="zh-TW" sz="1700">
                <a:solidFill>
                  <a:srgbClr val="000000"/>
                </a:solidFill>
              </a:rPr>
              <a:t>中的熱門法規。</a:t>
            </a:r>
            <a:endParaRPr sz="1700">
              <a:solidFill>
                <a:srgbClr val="000000"/>
              </a:solidFill>
            </a:endParaRPr>
          </a:p>
          <a:p>
            <a:pPr marL="457200" lvl="0" indent="-336550" algn="l" rtl="0">
              <a:lnSpc>
                <a:spcPct val="200000"/>
              </a:lnSpc>
              <a:spcBef>
                <a:spcPts val="0"/>
              </a:spcBef>
              <a:spcAft>
                <a:spcPts val="0"/>
              </a:spcAft>
              <a:buClr>
                <a:srgbClr val="000000"/>
              </a:buClr>
              <a:buSzPts val="1700"/>
              <a:buChar char="●"/>
            </a:pPr>
            <a:r>
              <a:rPr lang="zh-TW" sz="1700">
                <a:solidFill>
                  <a:srgbClr val="000000"/>
                </a:solidFill>
              </a:rPr>
              <a:t>為了獲取法條內容時保留其法典來源和法條資訊，我們將法規名稱、法條分類和法條條號保留於法條內容之前。</a:t>
            </a:r>
            <a:endParaRPr sz="1700">
              <a:solidFill>
                <a:srgbClr val="000000"/>
              </a:solidFill>
            </a:endParaRPr>
          </a:p>
        </p:txBody>
      </p:sp>
      <p:pic>
        <p:nvPicPr>
          <p:cNvPr id="262" name="Google Shape;262;p12"/>
          <p:cNvPicPr preferRelativeResize="0"/>
          <p:nvPr/>
        </p:nvPicPr>
        <p:blipFill rotWithShape="1">
          <a:blip r:embed="rId3">
            <a:alphaModFix/>
          </a:blip>
          <a:srcRect/>
          <a:stretch/>
        </p:blipFill>
        <p:spPr>
          <a:xfrm>
            <a:off x="433375" y="3573875"/>
            <a:ext cx="8277225" cy="847725"/>
          </a:xfrm>
          <a:prstGeom prst="rect">
            <a:avLst/>
          </a:prstGeom>
          <a:noFill/>
          <a:ln>
            <a:noFill/>
          </a:ln>
        </p:spPr>
      </p:pic>
      <p:sp>
        <p:nvSpPr>
          <p:cNvPr id="263" name="Google Shape;26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10</a:t>
            </a:fld>
            <a:endParaRPr>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3"/>
          <p:cNvSpPr txBox="1"/>
          <p:nvPr/>
        </p:nvSpPr>
        <p:spPr>
          <a:xfrm>
            <a:off x="1888625" y="3970087"/>
            <a:ext cx="1895700" cy="677100"/>
          </a:xfrm>
          <a:prstGeom prst="rect">
            <a:avLst/>
          </a:prstGeom>
          <a:solidFill>
            <a:srgbClr val="FFF2CC"/>
          </a:solid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latin typeface="Arial"/>
                <a:ea typeface="Arial"/>
                <a:cs typeface="Arial"/>
                <a:sym typeface="Arial"/>
              </a:rPr>
              <a:t>chunk：三條法條overlap：一條法條</a:t>
            </a:r>
            <a:endParaRPr sz="1600" b="0" i="0" u="none" strike="noStrike" cap="none">
              <a:latin typeface="Arial"/>
              <a:ea typeface="Arial"/>
              <a:cs typeface="Arial"/>
              <a:sym typeface="Arial"/>
            </a:endParaRPr>
          </a:p>
        </p:txBody>
      </p:sp>
      <p:sp>
        <p:nvSpPr>
          <p:cNvPr id="269" name="Google Shape;269;p13"/>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資料型態、前處理</a:t>
            </a:r>
            <a:endParaRPr sz="3320" b="1">
              <a:solidFill>
                <a:srgbClr val="3C78D8"/>
              </a:solidFill>
            </a:endParaRPr>
          </a:p>
        </p:txBody>
      </p:sp>
      <p:sp>
        <p:nvSpPr>
          <p:cNvPr id="270" name="Google Shape;270;p13"/>
          <p:cNvSpPr txBox="1">
            <a:spLocks noGrp="1"/>
          </p:cNvSpPr>
          <p:nvPr>
            <p:ph type="body" idx="1"/>
          </p:nvPr>
        </p:nvSpPr>
        <p:spPr>
          <a:xfrm>
            <a:off x="67500" y="896400"/>
            <a:ext cx="9009000" cy="9159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rgbClr val="000000"/>
              </a:buClr>
              <a:buSzPts val="1300"/>
              <a:buChar char="●"/>
            </a:pPr>
            <a:r>
              <a:rPr lang="zh-TW">
                <a:solidFill>
                  <a:srgbClr val="000000"/>
                </a:solidFill>
              </a:rPr>
              <a:t>利用爬蟲技術抓取的法條資料為文字型態，法條文本利用 </a:t>
            </a:r>
            <a:r>
              <a:rPr lang="zh-TW" b="1" u="sng">
                <a:solidFill>
                  <a:srgbClr val="000000"/>
                </a:solidFill>
              </a:rPr>
              <a:t>兩種不同切割方法</a:t>
            </a:r>
            <a:r>
              <a:rPr lang="zh-TW" b="1">
                <a:solidFill>
                  <a:srgbClr val="000000"/>
                </a:solidFill>
              </a:rPr>
              <a:t> </a:t>
            </a:r>
            <a:r>
              <a:rPr lang="zh-TW">
                <a:solidFill>
                  <a:srgbClr val="000000"/>
                </a:solidFill>
              </a:rPr>
              <a:t>及  </a:t>
            </a:r>
            <a:r>
              <a:rPr lang="zh-TW" sz="1700" b="1" i="1">
                <a:solidFill>
                  <a:srgbClr val="000000"/>
                </a:solidFill>
              </a:rPr>
              <a:t>sentence-transformers/all-MiniLM-L6-v2</a:t>
            </a:r>
            <a:r>
              <a:rPr lang="zh-TW" sz="1700" b="1">
                <a:solidFill>
                  <a:srgbClr val="000000"/>
                </a:solidFill>
              </a:rPr>
              <a:t> </a:t>
            </a:r>
            <a:r>
              <a:rPr lang="zh-TW" sz="1600">
                <a:solidFill>
                  <a:srgbClr val="000000"/>
                </a:solidFill>
              </a:rPr>
              <a:t>和 </a:t>
            </a:r>
            <a:r>
              <a:rPr lang="zh-TW" b="1" i="1">
                <a:solidFill>
                  <a:srgbClr val="000000"/>
                </a:solidFill>
              </a:rPr>
              <a:t>Llama-3.2-Taiwan-Legal-3B-Instruct</a:t>
            </a:r>
            <a:r>
              <a:rPr lang="zh-TW" b="1">
                <a:solidFill>
                  <a:srgbClr val="000000"/>
                </a:solidFill>
              </a:rPr>
              <a:t> </a:t>
            </a:r>
            <a:r>
              <a:rPr lang="zh-TW" b="1" u="sng">
                <a:solidFill>
                  <a:srgbClr val="000000"/>
                </a:solidFill>
              </a:rPr>
              <a:t>兩個</a:t>
            </a:r>
            <a:r>
              <a:rPr lang="zh-TW" b="1">
                <a:solidFill>
                  <a:srgbClr val="000000"/>
                </a:solidFill>
              </a:rPr>
              <a:t> </a:t>
            </a:r>
            <a:r>
              <a:rPr lang="zh-TW">
                <a:solidFill>
                  <a:srgbClr val="000000"/>
                </a:solidFill>
              </a:rPr>
              <a:t>大型語言模型的詞嵌入 (word embedding) 處理後，將文字資料轉換為詞向量資料，並輸出成JSON檔案保存。</a:t>
            </a:r>
            <a:endParaRPr>
              <a:solidFill>
                <a:srgbClr val="000000"/>
              </a:solidFill>
            </a:endParaRPr>
          </a:p>
        </p:txBody>
      </p:sp>
      <p:sp>
        <p:nvSpPr>
          <p:cNvPr id="271" name="Google Shape;271;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11</a:t>
            </a:fld>
            <a:endParaRPr>
              <a:solidFill>
                <a:schemeClr val="dk2"/>
              </a:solidFill>
              <a:latin typeface="Nunito"/>
              <a:ea typeface="Nunito"/>
              <a:cs typeface="Nunito"/>
              <a:sym typeface="Nunito"/>
            </a:endParaRPr>
          </a:p>
        </p:txBody>
      </p:sp>
      <p:sp>
        <p:nvSpPr>
          <p:cNvPr id="272" name="Google Shape;272;p13"/>
          <p:cNvSpPr/>
          <p:nvPr/>
        </p:nvSpPr>
        <p:spPr>
          <a:xfrm>
            <a:off x="7474050" y="2062725"/>
            <a:ext cx="1151975" cy="817925"/>
          </a:xfrm>
          <a:prstGeom prst="flowChartMagneticDisk">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詞向量</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資料庫 1</a:t>
            </a:r>
            <a:endParaRPr sz="1400" b="1" i="0" u="none" strike="noStrike" cap="none">
              <a:solidFill>
                <a:schemeClr val="dk1"/>
              </a:solidFill>
              <a:latin typeface="Arial"/>
              <a:ea typeface="Arial"/>
              <a:cs typeface="Arial"/>
              <a:sym typeface="Arial"/>
            </a:endParaRPr>
          </a:p>
        </p:txBody>
      </p:sp>
      <p:sp>
        <p:nvSpPr>
          <p:cNvPr id="273" name="Google Shape;273;p13"/>
          <p:cNvSpPr/>
          <p:nvPr/>
        </p:nvSpPr>
        <p:spPr>
          <a:xfrm>
            <a:off x="7474050" y="2987350"/>
            <a:ext cx="1151975" cy="817925"/>
          </a:xfrm>
          <a:prstGeom prst="flowChartMagneticDisk">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詞向量</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資料庫 2</a:t>
            </a:r>
            <a:endParaRPr sz="1400" b="1" i="0" u="none" strike="noStrike" cap="none">
              <a:solidFill>
                <a:schemeClr val="dk1"/>
              </a:solidFill>
              <a:latin typeface="Arial"/>
              <a:ea typeface="Arial"/>
              <a:cs typeface="Arial"/>
              <a:sym typeface="Arial"/>
            </a:endParaRPr>
          </a:p>
        </p:txBody>
      </p:sp>
      <p:sp>
        <p:nvSpPr>
          <p:cNvPr id="274" name="Google Shape;274;p13"/>
          <p:cNvSpPr/>
          <p:nvPr/>
        </p:nvSpPr>
        <p:spPr>
          <a:xfrm>
            <a:off x="7474050" y="3899675"/>
            <a:ext cx="1151975" cy="817925"/>
          </a:xfrm>
          <a:prstGeom prst="flowChartMagneticDisk">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詞向量</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資料庫 3</a:t>
            </a:r>
            <a:endParaRPr sz="1400" b="1" i="0" u="none" strike="noStrike" cap="none">
              <a:solidFill>
                <a:schemeClr val="dk1"/>
              </a:solidFill>
              <a:latin typeface="Arial"/>
              <a:ea typeface="Arial"/>
              <a:cs typeface="Arial"/>
              <a:sym typeface="Arial"/>
            </a:endParaRPr>
          </a:p>
        </p:txBody>
      </p:sp>
      <p:sp>
        <p:nvSpPr>
          <p:cNvPr id="275" name="Google Shape;275;p13"/>
          <p:cNvSpPr/>
          <p:nvPr/>
        </p:nvSpPr>
        <p:spPr>
          <a:xfrm>
            <a:off x="287400" y="3006783"/>
            <a:ext cx="1228662" cy="779058"/>
          </a:xfrm>
          <a:prstGeom prst="flowChartDocument">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chemeClr val="dk1"/>
              </a:buClr>
              <a:buSzPts val="1100"/>
              <a:buFont typeface="Arial"/>
              <a:buNone/>
            </a:pPr>
            <a:r>
              <a:rPr lang="zh-TW" sz="1800" b="1" i="0" u="none" strike="noStrike" cap="none">
                <a:solidFill>
                  <a:schemeClr val="dk2"/>
                </a:solidFill>
                <a:latin typeface="Arial"/>
                <a:ea typeface="Arial"/>
                <a:cs typeface="Arial"/>
                <a:sym typeface="Arial"/>
              </a:rPr>
              <a:t>法條文本資料</a:t>
            </a:r>
            <a:endParaRPr sz="1400" b="1" i="0" u="none" strike="noStrike" cap="none">
              <a:solidFill>
                <a:srgbClr val="000000"/>
              </a:solidFill>
              <a:latin typeface="Arial"/>
              <a:ea typeface="Arial"/>
              <a:cs typeface="Arial"/>
              <a:sym typeface="Arial"/>
            </a:endParaRPr>
          </a:p>
        </p:txBody>
      </p:sp>
      <p:sp>
        <p:nvSpPr>
          <p:cNvPr id="276" name="Google Shape;276;p13"/>
          <p:cNvSpPr txBox="1"/>
          <p:nvPr/>
        </p:nvSpPr>
        <p:spPr>
          <a:xfrm>
            <a:off x="1888625" y="2133138"/>
            <a:ext cx="1895700" cy="677100"/>
          </a:xfrm>
          <a:prstGeom prst="rect">
            <a:avLst/>
          </a:prstGeom>
          <a:solidFill>
            <a:srgbClr val="FFF2CC"/>
          </a:solid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TW" sz="1600" b="0" i="0" u="none" strike="noStrike" cap="none">
                <a:latin typeface="Arial"/>
                <a:ea typeface="Arial"/>
                <a:cs typeface="Arial"/>
                <a:sym typeface="Arial"/>
              </a:rPr>
              <a:t>chunk：一條法條overlap：無</a:t>
            </a:r>
            <a:endParaRPr sz="1600" b="0" i="0" u="none" strike="noStrike" cap="none">
              <a:latin typeface="Arial"/>
              <a:ea typeface="Arial"/>
              <a:cs typeface="Arial"/>
              <a:sym typeface="Arial"/>
            </a:endParaRPr>
          </a:p>
        </p:txBody>
      </p:sp>
      <p:sp>
        <p:nvSpPr>
          <p:cNvPr id="277" name="Google Shape;277;p13"/>
          <p:cNvSpPr txBox="1"/>
          <p:nvPr/>
        </p:nvSpPr>
        <p:spPr>
          <a:xfrm>
            <a:off x="4318600" y="2114538"/>
            <a:ext cx="2723100" cy="714300"/>
          </a:xfrm>
          <a:prstGeom prst="rect">
            <a:avLst/>
          </a:prstGeom>
          <a:solidFill>
            <a:srgbClr val="FFF2CC"/>
          </a:solid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zh-TW" sz="1600" b="0" i="0" u="none" strike="noStrike" cap="none">
                <a:latin typeface="Arial"/>
                <a:ea typeface="Arial"/>
                <a:cs typeface="Arial"/>
                <a:sym typeface="Arial"/>
              </a:rPr>
              <a:t>sentence-transformers/all-</a:t>
            </a:r>
            <a:endParaRPr sz="1600" b="0" i="0" u="none" strike="noStrike" cap="none">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zh-TW" sz="1600" b="0" i="0" u="none" strike="noStrike" cap="none">
                <a:latin typeface="Arial"/>
                <a:ea typeface="Arial"/>
                <a:cs typeface="Arial"/>
                <a:sym typeface="Arial"/>
              </a:rPr>
              <a:t>MiniLM-L6-v2</a:t>
            </a:r>
            <a:endParaRPr sz="1800" b="0" i="0" u="none" strike="noStrike" cap="none">
              <a:latin typeface="Arial"/>
              <a:ea typeface="Arial"/>
              <a:cs typeface="Arial"/>
              <a:sym typeface="Arial"/>
            </a:endParaRPr>
          </a:p>
        </p:txBody>
      </p:sp>
      <p:sp>
        <p:nvSpPr>
          <p:cNvPr id="278" name="Google Shape;278;p13"/>
          <p:cNvSpPr txBox="1"/>
          <p:nvPr/>
        </p:nvSpPr>
        <p:spPr>
          <a:xfrm>
            <a:off x="4318600" y="3951487"/>
            <a:ext cx="2723100" cy="714300"/>
          </a:xfrm>
          <a:prstGeom prst="rect">
            <a:avLst/>
          </a:prstGeom>
          <a:solidFill>
            <a:srgbClr val="FFF2CC"/>
          </a:solid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zh-TW" sz="1600" b="0" i="0" u="none" strike="noStrike" cap="none">
                <a:latin typeface="Arial"/>
                <a:ea typeface="Arial"/>
                <a:cs typeface="Arial"/>
                <a:sym typeface="Arial"/>
              </a:rPr>
              <a:t>lianghsun/Llama-3.2-Taiwan-Legal-3B-Instruct</a:t>
            </a:r>
            <a:endParaRPr sz="1800" b="0" i="0" u="none" strike="noStrike" cap="none">
              <a:latin typeface="Arial"/>
              <a:ea typeface="Arial"/>
              <a:cs typeface="Arial"/>
              <a:sym typeface="Arial"/>
            </a:endParaRPr>
          </a:p>
        </p:txBody>
      </p:sp>
      <p:cxnSp>
        <p:nvCxnSpPr>
          <p:cNvPr id="279" name="Google Shape;279;p13"/>
          <p:cNvCxnSpPr>
            <a:stCxn id="275" idx="3"/>
            <a:endCxn id="276" idx="1"/>
          </p:cNvCxnSpPr>
          <p:nvPr/>
        </p:nvCxnSpPr>
        <p:spPr>
          <a:xfrm rot="10800000" flipH="1">
            <a:off x="1516062" y="2471712"/>
            <a:ext cx="372600" cy="924600"/>
          </a:xfrm>
          <a:prstGeom prst="bentConnector3">
            <a:avLst>
              <a:gd name="adj1" fmla="val 49995"/>
            </a:avLst>
          </a:prstGeom>
          <a:noFill/>
          <a:ln w="19050" cap="flat" cmpd="sng">
            <a:solidFill>
              <a:srgbClr val="000000"/>
            </a:solidFill>
            <a:prstDash val="solid"/>
            <a:round/>
            <a:headEnd type="none" w="sm" len="sm"/>
            <a:tailEnd type="triangle" w="med" len="med"/>
          </a:ln>
        </p:spPr>
      </p:cxnSp>
      <p:cxnSp>
        <p:nvCxnSpPr>
          <p:cNvPr id="280" name="Google Shape;280;p13"/>
          <p:cNvCxnSpPr>
            <a:stCxn id="275" idx="3"/>
            <a:endCxn id="268" idx="1"/>
          </p:cNvCxnSpPr>
          <p:nvPr/>
        </p:nvCxnSpPr>
        <p:spPr>
          <a:xfrm>
            <a:off x="1516062" y="3396312"/>
            <a:ext cx="372600" cy="912300"/>
          </a:xfrm>
          <a:prstGeom prst="bentConnector3">
            <a:avLst>
              <a:gd name="adj1" fmla="val 49995"/>
            </a:avLst>
          </a:prstGeom>
          <a:noFill/>
          <a:ln w="19050" cap="flat" cmpd="sng">
            <a:solidFill>
              <a:srgbClr val="000000"/>
            </a:solidFill>
            <a:prstDash val="solid"/>
            <a:round/>
            <a:headEnd type="none" w="sm" len="sm"/>
            <a:tailEnd type="triangle" w="med" len="med"/>
          </a:ln>
        </p:spPr>
      </p:cxnSp>
      <p:cxnSp>
        <p:nvCxnSpPr>
          <p:cNvPr id="281" name="Google Shape;281;p13"/>
          <p:cNvCxnSpPr>
            <a:stCxn id="276" idx="3"/>
            <a:endCxn id="282" idx="1"/>
          </p:cNvCxnSpPr>
          <p:nvPr/>
        </p:nvCxnSpPr>
        <p:spPr>
          <a:xfrm>
            <a:off x="3784325" y="2471688"/>
            <a:ext cx="534300" cy="918600"/>
          </a:xfrm>
          <a:prstGeom prst="bentConnector3">
            <a:avLst>
              <a:gd name="adj1" fmla="val 49998"/>
            </a:avLst>
          </a:prstGeom>
          <a:noFill/>
          <a:ln w="19050" cap="flat" cmpd="sng">
            <a:solidFill>
              <a:srgbClr val="000000"/>
            </a:solidFill>
            <a:prstDash val="solid"/>
            <a:round/>
            <a:headEnd type="none" w="sm" len="sm"/>
            <a:tailEnd type="triangle" w="med" len="med"/>
          </a:ln>
        </p:spPr>
      </p:cxnSp>
      <p:cxnSp>
        <p:nvCxnSpPr>
          <p:cNvPr id="283" name="Google Shape;283;p13"/>
          <p:cNvCxnSpPr>
            <a:stCxn id="276" idx="3"/>
            <a:endCxn id="277" idx="1"/>
          </p:cNvCxnSpPr>
          <p:nvPr/>
        </p:nvCxnSpPr>
        <p:spPr>
          <a:xfrm>
            <a:off x="3784325" y="2471688"/>
            <a:ext cx="534300" cy="0"/>
          </a:xfrm>
          <a:prstGeom prst="straightConnector1">
            <a:avLst/>
          </a:prstGeom>
          <a:noFill/>
          <a:ln w="19050" cap="flat" cmpd="sng">
            <a:solidFill>
              <a:srgbClr val="000000"/>
            </a:solidFill>
            <a:prstDash val="solid"/>
            <a:round/>
            <a:headEnd type="none" w="sm" len="sm"/>
            <a:tailEnd type="triangle" w="med" len="med"/>
          </a:ln>
        </p:spPr>
      </p:cxnSp>
      <p:cxnSp>
        <p:nvCxnSpPr>
          <p:cNvPr id="284" name="Google Shape;284;p13"/>
          <p:cNvCxnSpPr>
            <a:stCxn id="268" idx="3"/>
            <a:endCxn id="278" idx="1"/>
          </p:cNvCxnSpPr>
          <p:nvPr/>
        </p:nvCxnSpPr>
        <p:spPr>
          <a:xfrm>
            <a:off x="3784325" y="4308637"/>
            <a:ext cx="534300" cy="0"/>
          </a:xfrm>
          <a:prstGeom prst="straightConnector1">
            <a:avLst/>
          </a:prstGeom>
          <a:noFill/>
          <a:ln w="19050" cap="flat" cmpd="sng">
            <a:solidFill>
              <a:srgbClr val="000000"/>
            </a:solidFill>
            <a:prstDash val="solid"/>
            <a:round/>
            <a:headEnd type="none" w="sm" len="sm"/>
            <a:tailEnd type="triangle" w="med" len="med"/>
          </a:ln>
        </p:spPr>
      </p:cxnSp>
      <p:sp>
        <p:nvSpPr>
          <p:cNvPr id="282" name="Google Shape;282;p13"/>
          <p:cNvSpPr txBox="1"/>
          <p:nvPr/>
        </p:nvSpPr>
        <p:spPr>
          <a:xfrm>
            <a:off x="4318600" y="3033025"/>
            <a:ext cx="2723100" cy="714300"/>
          </a:xfrm>
          <a:prstGeom prst="rect">
            <a:avLst/>
          </a:prstGeom>
          <a:solidFill>
            <a:srgbClr val="FFF2CC"/>
          </a:solid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zh-TW" sz="1600" b="0" i="0" u="none" strike="noStrike" cap="none">
                <a:latin typeface="Arial"/>
                <a:ea typeface="Arial"/>
                <a:cs typeface="Arial"/>
                <a:sym typeface="Arial"/>
              </a:rPr>
              <a:t>lianghsun/Llama-3.2-Taiwan-Legal-3B-Instruct</a:t>
            </a:r>
            <a:endParaRPr sz="1800" b="0" i="0" u="none" strike="noStrike" cap="none">
              <a:latin typeface="Arial"/>
              <a:ea typeface="Arial"/>
              <a:cs typeface="Arial"/>
              <a:sym typeface="Arial"/>
            </a:endParaRPr>
          </a:p>
        </p:txBody>
      </p:sp>
      <p:cxnSp>
        <p:nvCxnSpPr>
          <p:cNvPr id="285" name="Google Shape;285;p13"/>
          <p:cNvCxnSpPr>
            <a:stCxn id="277" idx="3"/>
            <a:endCxn id="272" idx="2"/>
          </p:cNvCxnSpPr>
          <p:nvPr/>
        </p:nvCxnSpPr>
        <p:spPr>
          <a:xfrm>
            <a:off x="7041700" y="2471688"/>
            <a:ext cx="432300" cy="0"/>
          </a:xfrm>
          <a:prstGeom prst="straightConnector1">
            <a:avLst/>
          </a:prstGeom>
          <a:noFill/>
          <a:ln w="19050" cap="flat" cmpd="sng">
            <a:solidFill>
              <a:srgbClr val="000000"/>
            </a:solidFill>
            <a:prstDash val="solid"/>
            <a:round/>
            <a:headEnd type="none" w="sm" len="sm"/>
            <a:tailEnd type="triangle" w="med" len="med"/>
          </a:ln>
        </p:spPr>
      </p:cxnSp>
      <p:cxnSp>
        <p:nvCxnSpPr>
          <p:cNvPr id="286" name="Google Shape;286;p13"/>
          <p:cNvCxnSpPr>
            <a:stCxn id="282" idx="3"/>
            <a:endCxn id="273" idx="2"/>
          </p:cNvCxnSpPr>
          <p:nvPr/>
        </p:nvCxnSpPr>
        <p:spPr>
          <a:xfrm>
            <a:off x="7041700" y="3390175"/>
            <a:ext cx="432300" cy="6000"/>
          </a:xfrm>
          <a:prstGeom prst="straightConnector1">
            <a:avLst/>
          </a:prstGeom>
          <a:noFill/>
          <a:ln w="19050" cap="flat" cmpd="sng">
            <a:solidFill>
              <a:srgbClr val="000000"/>
            </a:solidFill>
            <a:prstDash val="solid"/>
            <a:round/>
            <a:headEnd type="none" w="sm" len="sm"/>
            <a:tailEnd type="triangle" w="med" len="med"/>
          </a:ln>
        </p:spPr>
      </p:cxnSp>
      <p:cxnSp>
        <p:nvCxnSpPr>
          <p:cNvPr id="287" name="Google Shape;287;p13"/>
          <p:cNvCxnSpPr>
            <a:stCxn id="278" idx="3"/>
            <a:endCxn id="274" idx="2"/>
          </p:cNvCxnSpPr>
          <p:nvPr/>
        </p:nvCxnSpPr>
        <p:spPr>
          <a:xfrm>
            <a:off x="7041700" y="4308637"/>
            <a:ext cx="432300" cy="0"/>
          </a:xfrm>
          <a:prstGeom prst="straightConnector1">
            <a:avLst/>
          </a:prstGeom>
          <a:noFill/>
          <a:ln w="19050" cap="flat" cmpd="sng">
            <a:solidFill>
              <a:srgbClr val="000000"/>
            </a:solidFill>
            <a:prstDash val="solid"/>
            <a:round/>
            <a:headEnd type="none" w="sm" len="sm"/>
            <a:tailEnd type="triangle" w="med" len="med"/>
          </a:ln>
        </p:spPr>
      </p:cxnSp>
      <p:pic>
        <p:nvPicPr>
          <p:cNvPr id="288" name="Google Shape;288;p13"/>
          <p:cNvPicPr preferRelativeResize="0"/>
          <p:nvPr/>
        </p:nvPicPr>
        <p:blipFill>
          <a:blip r:embed="rId3">
            <a:alphaModFix/>
          </a:blip>
          <a:stretch>
            <a:fillRect/>
          </a:stretch>
        </p:blipFill>
        <p:spPr>
          <a:xfrm rot="737073">
            <a:off x="8158517" y="3608394"/>
            <a:ext cx="615374" cy="6154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4"/>
          <p:cNvPicPr preferRelativeResize="0"/>
          <p:nvPr/>
        </p:nvPicPr>
        <p:blipFill rotWithShape="1">
          <a:blip r:embed="rId3">
            <a:alphaModFix/>
          </a:blip>
          <a:srcRect/>
          <a:stretch/>
        </p:blipFill>
        <p:spPr>
          <a:xfrm>
            <a:off x="4616075" y="3011150"/>
            <a:ext cx="4144376" cy="1956900"/>
          </a:xfrm>
          <a:prstGeom prst="rect">
            <a:avLst/>
          </a:prstGeom>
          <a:noFill/>
          <a:ln>
            <a:noFill/>
          </a:ln>
        </p:spPr>
      </p:pic>
      <p:pic>
        <p:nvPicPr>
          <p:cNvPr id="294" name="Google Shape;294;p14"/>
          <p:cNvPicPr preferRelativeResize="0"/>
          <p:nvPr/>
        </p:nvPicPr>
        <p:blipFill rotWithShape="1">
          <a:blip r:embed="rId3">
            <a:alphaModFix/>
          </a:blip>
          <a:srcRect/>
          <a:stretch/>
        </p:blipFill>
        <p:spPr>
          <a:xfrm>
            <a:off x="269200" y="3011150"/>
            <a:ext cx="4226474" cy="1956900"/>
          </a:xfrm>
          <a:prstGeom prst="rect">
            <a:avLst/>
          </a:prstGeom>
          <a:noFill/>
          <a:ln>
            <a:noFill/>
          </a:ln>
        </p:spPr>
      </p:pic>
      <p:sp>
        <p:nvSpPr>
          <p:cNvPr id="295" name="Google Shape;295;p14"/>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應用模型介紹</a:t>
            </a:r>
            <a:endParaRPr sz="3020" b="1">
              <a:solidFill>
                <a:srgbClr val="3C78D8"/>
              </a:solidFill>
            </a:endParaRPr>
          </a:p>
        </p:txBody>
      </p:sp>
      <p:sp>
        <p:nvSpPr>
          <p:cNvPr id="296" name="Google Shape;296;p14"/>
          <p:cNvSpPr txBox="1">
            <a:spLocks noGrp="1"/>
          </p:cNvSpPr>
          <p:nvPr>
            <p:ph type="body" idx="1"/>
          </p:nvPr>
        </p:nvSpPr>
        <p:spPr>
          <a:xfrm>
            <a:off x="311700" y="941525"/>
            <a:ext cx="8520600" cy="19935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000000"/>
              </a:buClr>
              <a:buSzPts val="1600"/>
              <a:buChar char="●"/>
            </a:pPr>
            <a:r>
              <a:rPr lang="zh-TW" sz="1600" b="1">
                <a:solidFill>
                  <a:srgbClr val="000000"/>
                </a:solidFill>
              </a:rPr>
              <a:t>Taiwan-Legal-3B-Instruct </a:t>
            </a:r>
            <a:r>
              <a:rPr lang="zh-TW" sz="1600">
                <a:solidFill>
                  <a:srgbClr val="000000"/>
                </a:solidFill>
              </a:rPr>
              <a:t>模型是基於 Llama-3.2-Taiwan-3B 模型並利用 </a:t>
            </a:r>
            <a:r>
              <a:rPr lang="zh-TW" sz="1600" b="1" i="1" u="sng">
                <a:solidFill>
                  <a:srgbClr val="000000"/>
                </a:solidFill>
              </a:rPr>
              <a:t>台灣的法律條文</a:t>
            </a:r>
            <a:r>
              <a:rPr lang="zh-TW" sz="1600" b="1" i="1">
                <a:solidFill>
                  <a:srgbClr val="000000"/>
                </a:solidFill>
              </a:rPr>
              <a:t> </a:t>
            </a:r>
            <a:r>
              <a:rPr lang="zh-TW" sz="1600">
                <a:solidFill>
                  <a:srgbClr val="000000"/>
                </a:solidFill>
              </a:rPr>
              <a:t>與 </a:t>
            </a:r>
            <a:r>
              <a:rPr lang="zh-TW" sz="1600" b="1" i="1" u="sng">
                <a:solidFill>
                  <a:srgbClr val="000000"/>
                </a:solidFill>
              </a:rPr>
              <a:t>相關判決書</a:t>
            </a:r>
            <a:r>
              <a:rPr lang="zh-TW" sz="1600" b="1">
                <a:solidFill>
                  <a:srgbClr val="000000"/>
                </a:solidFill>
              </a:rPr>
              <a:t> </a:t>
            </a:r>
            <a:r>
              <a:rPr lang="zh-TW" sz="1600">
                <a:solidFill>
                  <a:srgbClr val="000000"/>
                </a:solidFill>
              </a:rPr>
              <a:t>資料集進行微調建構而成的模型，其發佈在Hugging Face平台上是開源的大型語言模型。</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zh-TW" sz="1600">
                <a:solidFill>
                  <a:srgbClr val="000000"/>
                </a:solidFill>
              </a:rPr>
              <a:t>Taiwan-Legal-3B-Instruct 模型微調使用的資料集內容涵蓋法律條文結構、判決書格式，法庭上常見的法律語言與術語，同時包含部分法律資料科學任務的應用。</a:t>
            </a:r>
            <a:endParaRPr sz="1600">
              <a:solidFill>
                <a:srgbClr val="000000"/>
              </a:solidFill>
            </a:endParaRPr>
          </a:p>
        </p:txBody>
      </p:sp>
      <p:sp>
        <p:nvSpPr>
          <p:cNvPr id="297" name="Google Shape;297;p14"/>
          <p:cNvSpPr txBox="1"/>
          <p:nvPr/>
        </p:nvSpPr>
        <p:spPr>
          <a:xfrm>
            <a:off x="269350" y="3011150"/>
            <a:ext cx="4226400" cy="1956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900"/>
              <a:buFont typeface="Arial"/>
              <a:buNone/>
            </a:pPr>
            <a:r>
              <a:rPr lang="zh-TW" sz="1600" b="1" i="0" u="none" strike="noStrike" cap="none">
                <a:latin typeface="Arial"/>
                <a:ea typeface="Arial"/>
                <a:cs typeface="Arial"/>
                <a:sym typeface="Arial"/>
              </a:rPr>
              <a:t>優點</a:t>
            </a:r>
            <a:endParaRPr sz="1600" b="1" i="0" u="none" strike="noStrike" cap="none">
              <a:latin typeface="Arial"/>
              <a:ea typeface="Arial"/>
              <a:cs typeface="Arial"/>
              <a:sym typeface="Arial"/>
            </a:endParaRPr>
          </a:p>
          <a:p>
            <a:pPr marL="0" marR="0" lvl="0" indent="0" algn="l" rtl="0">
              <a:lnSpc>
                <a:spcPct val="115000"/>
              </a:lnSpc>
              <a:spcBef>
                <a:spcPts val="0"/>
              </a:spcBef>
              <a:spcAft>
                <a:spcPts val="0"/>
              </a:spcAft>
              <a:buClr>
                <a:srgbClr val="000000"/>
              </a:buClr>
              <a:buSzPts val="1900"/>
              <a:buFont typeface="Arial"/>
              <a:buNone/>
            </a:pPr>
            <a:endParaRPr sz="800" b="1"/>
          </a:p>
          <a:p>
            <a:pPr marL="457200" marR="0" lvl="0" indent="-330200" algn="l" rtl="0">
              <a:lnSpc>
                <a:spcPct val="115000"/>
              </a:lnSpc>
              <a:spcBef>
                <a:spcPts val="0"/>
              </a:spcBef>
              <a:spcAft>
                <a:spcPts val="0"/>
              </a:spcAft>
              <a:buSzPts val="1600"/>
              <a:buFont typeface="Arial"/>
              <a:buAutoNum type="arabicParenR"/>
            </a:pPr>
            <a:r>
              <a:rPr lang="zh-TW" sz="1600" b="0" i="0" u="none" strike="noStrike" cap="none">
                <a:latin typeface="Arial"/>
                <a:ea typeface="Arial"/>
                <a:cs typeface="Arial"/>
                <a:sym typeface="Arial"/>
              </a:rPr>
              <a:t>相較於 Meta 公司開源的Llama-3.2-Instruct 模型，經過繁體中文、台灣法條和判決微調後的模型更適合回答台灣法律相關問題，</a:t>
            </a:r>
            <a:r>
              <a:rPr lang="zh-TW" sz="1600"/>
              <a:t>並</a:t>
            </a:r>
            <a:r>
              <a:rPr lang="zh-TW" sz="1600" b="0" i="0" u="none" strike="noStrike" cap="none">
                <a:latin typeface="Arial"/>
                <a:ea typeface="Arial"/>
                <a:cs typeface="Arial"/>
                <a:sym typeface="Arial"/>
              </a:rPr>
              <a:t>且對於繁體中文的使用更為流暢。</a:t>
            </a:r>
            <a:endParaRPr sz="1600" b="0" i="0" u="none" strike="noStrike" cap="none">
              <a:latin typeface="Arial"/>
              <a:ea typeface="Arial"/>
              <a:cs typeface="Arial"/>
              <a:sym typeface="Arial"/>
            </a:endParaRPr>
          </a:p>
        </p:txBody>
      </p:sp>
      <p:sp>
        <p:nvSpPr>
          <p:cNvPr id="298" name="Google Shape;298;p14"/>
          <p:cNvSpPr txBox="1"/>
          <p:nvPr/>
        </p:nvSpPr>
        <p:spPr>
          <a:xfrm>
            <a:off x="4616075" y="3011138"/>
            <a:ext cx="4144500" cy="1956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900"/>
              <a:buFont typeface="Arial"/>
              <a:buNone/>
            </a:pPr>
            <a:r>
              <a:rPr lang="zh-TW" sz="1600" b="1" i="0" u="none" strike="noStrike" cap="none">
                <a:latin typeface="Arial"/>
                <a:ea typeface="Arial"/>
                <a:cs typeface="Arial"/>
                <a:sym typeface="Arial"/>
              </a:rPr>
              <a:t>缺點</a:t>
            </a:r>
            <a:endParaRPr sz="1600" b="1" i="0" u="none" strike="noStrike" cap="none">
              <a:latin typeface="Arial"/>
              <a:ea typeface="Arial"/>
              <a:cs typeface="Arial"/>
              <a:sym typeface="Arial"/>
            </a:endParaRPr>
          </a:p>
          <a:p>
            <a:pPr marL="0" marR="0" lvl="0" indent="0" algn="l" rtl="0">
              <a:lnSpc>
                <a:spcPct val="115000"/>
              </a:lnSpc>
              <a:spcBef>
                <a:spcPts val="0"/>
              </a:spcBef>
              <a:spcAft>
                <a:spcPts val="0"/>
              </a:spcAft>
              <a:buClr>
                <a:srgbClr val="000000"/>
              </a:buClr>
              <a:buSzPts val="1900"/>
              <a:buFont typeface="Arial"/>
              <a:buNone/>
            </a:pPr>
            <a:endParaRPr sz="800" b="1"/>
          </a:p>
          <a:p>
            <a:pPr marL="457200" marR="0" lvl="0" indent="-330200" algn="l" rtl="0">
              <a:lnSpc>
                <a:spcPct val="115000"/>
              </a:lnSpc>
              <a:spcBef>
                <a:spcPts val="0"/>
              </a:spcBef>
              <a:spcAft>
                <a:spcPts val="0"/>
              </a:spcAft>
              <a:buSzPts val="1600"/>
              <a:buFont typeface="Arial"/>
              <a:buAutoNum type="arabicParenR"/>
            </a:pPr>
            <a:r>
              <a:rPr lang="zh-TW" sz="1600" b="0" i="0" u="none" strike="noStrike" cap="none">
                <a:latin typeface="Arial"/>
                <a:ea typeface="Arial"/>
                <a:cs typeface="Arial"/>
                <a:sym typeface="Arial"/>
              </a:rPr>
              <a:t>可能生成虛構不實的內容，使用者需謹慎審視模型回答的內容。</a:t>
            </a:r>
            <a:endParaRPr sz="1600" b="0" i="0" u="none" strike="noStrike" cap="none">
              <a:latin typeface="Arial"/>
              <a:ea typeface="Arial"/>
              <a:cs typeface="Arial"/>
              <a:sym typeface="Arial"/>
            </a:endParaRPr>
          </a:p>
          <a:p>
            <a:pPr marL="457200" marR="0" lvl="0" indent="-330200" algn="l" rtl="0">
              <a:lnSpc>
                <a:spcPct val="115000"/>
              </a:lnSpc>
              <a:spcBef>
                <a:spcPts val="0"/>
              </a:spcBef>
              <a:spcAft>
                <a:spcPts val="0"/>
              </a:spcAft>
              <a:buSzPts val="1600"/>
              <a:buFont typeface="Arial"/>
              <a:buAutoNum type="arabicParenR"/>
            </a:pPr>
            <a:r>
              <a:rPr lang="zh-TW" sz="1600" b="0" i="0" u="none" strike="noStrike" cap="none">
                <a:latin typeface="Arial"/>
                <a:ea typeface="Arial"/>
                <a:cs typeface="Arial"/>
                <a:sym typeface="Arial"/>
              </a:rPr>
              <a:t>對於較複雜或語言模棱兩可的法條內容或案例事實，模型可能無法生成精確地回答。</a:t>
            </a:r>
            <a:endParaRPr sz="1600" b="0" i="0" u="none" strike="noStrike" cap="none">
              <a:latin typeface="Arial"/>
              <a:ea typeface="Arial"/>
              <a:cs typeface="Arial"/>
              <a:sym typeface="Arial"/>
            </a:endParaRPr>
          </a:p>
        </p:txBody>
      </p:sp>
      <p:sp>
        <p:nvSpPr>
          <p:cNvPr id="299" name="Google Shape;299;p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12</a:t>
            </a:fld>
            <a:endParaRPr>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選擇模型原因</a:t>
            </a:r>
            <a:endParaRPr sz="3020" b="1">
              <a:solidFill>
                <a:srgbClr val="3C78D8"/>
              </a:solidFill>
            </a:endParaRPr>
          </a:p>
        </p:txBody>
      </p:sp>
      <p:sp>
        <p:nvSpPr>
          <p:cNvPr id="305" name="Google Shape;305;p15"/>
          <p:cNvSpPr txBox="1">
            <a:spLocks noGrp="1"/>
          </p:cNvSpPr>
          <p:nvPr>
            <p:ph type="body" idx="1"/>
          </p:nvPr>
        </p:nvSpPr>
        <p:spPr>
          <a:xfrm>
            <a:off x="311700" y="1076275"/>
            <a:ext cx="8520600" cy="3258000"/>
          </a:xfrm>
          <a:prstGeom prst="rect">
            <a:avLst/>
          </a:prstGeom>
          <a:noFill/>
          <a:ln>
            <a:noFill/>
          </a:ln>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rgbClr val="000000"/>
              </a:buClr>
              <a:buSzPts val="2100"/>
              <a:buChar char="●"/>
            </a:pPr>
            <a:r>
              <a:rPr lang="zh-TW" sz="1600" b="1" u="sng">
                <a:solidFill>
                  <a:srgbClr val="000000"/>
                </a:solidFill>
              </a:rPr>
              <a:t>Taiwan-Legal-3B-Instruct</a:t>
            </a:r>
            <a:r>
              <a:rPr lang="zh-TW" sz="1600" b="1">
                <a:solidFill>
                  <a:srgbClr val="000000"/>
                </a:solidFill>
              </a:rPr>
              <a:t> </a:t>
            </a:r>
            <a:r>
              <a:rPr lang="zh-TW" sz="1600">
                <a:solidFill>
                  <a:srgbClr val="000000"/>
                </a:solidFill>
              </a:rPr>
              <a:t>模型 </a:t>
            </a:r>
            <a:r>
              <a:rPr lang="zh-TW" sz="1600" b="1" u="sng">
                <a:solidFill>
                  <a:srgbClr val="000000"/>
                </a:solidFill>
              </a:rPr>
              <a:t>經過台灣的法律條文與相關判決書資料集微調</a:t>
            </a:r>
            <a:r>
              <a:rPr lang="zh-TW" sz="1600">
                <a:solidFill>
                  <a:srgbClr val="000000"/>
                </a:solidFill>
              </a:rPr>
              <a:t>，更加適合回答台灣法律相關的問題。</a:t>
            </a:r>
            <a:endParaRPr sz="1600">
              <a:solidFill>
                <a:srgbClr val="000000"/>
              </a:solidFill>
            </a:endParaRPr>
          </a:p>
          <a:p>
            <a:pPr marL="457200" lvl="0" indent="-361950" algn="l" rtl="0">
              <a:lnSpc>
                <a:spcPct val="150000"/>
              </a:lnSpc>
              <a:spcBef>
                <a:spcPts val="0"/>
              </a:spcBef>
              <a:spcAft>
                <a:spcPts val="0"/>
              </a:spcAft>
              <a:buClr>
                <a:srgbClr val="000000"/>
              </a:buClr>
              <a:buSzPts val="2100"/>
              <a:buChar char="●"/>
            </a:pPr>
            <a:r>
              <a:rPr lang="zh-TW" sz="1600">
                <a:solidFill>
                  <a:srgbClr val="000000"/>
                </a:solidFill>
              </a:rPr>
              <a:t>Llama 系列以及各類型基於 Llama 的微調模型可以在 Hugging Face 上取得模型下載和使用的權限，</a:t>
            </a:r>
            <a:r>
              <a:rPr lang="zh-TW" sz="1600" b="1" u="sng">
                <a:solidFill>
                  <a:srgbClr val="000000"/>
                </a:solidFill>
              </a:rPr>
              <a:t>方便在本地端開發</a:t>
            </a:r>
            <a:r>
              <a:rPr lang="zh-TW" sz="1600" b="1">
                <a:solidFill>
                  <a:srgbClr val="000000"/>
                </a:solidFill>
              </a:rPr>
              <a:t> </a:t>
            </a:r>
            <a:r>
              <a:rPr lang="zh-TW" sz="1600">
                <a:solidFill>
                  <a:srgbClr val="000000"/>
                </a:solidFill>
              </a:rPr>
              <a:t>和大量測試模型問答使用。</a:t>
            </a:r>
            <a:endParaRPr sz="1600">
              <a:solidFill>
                <a:srgbClr val="000000"/>
              </a:solidFill>
            </a:endParaRPr>
          </a:p>
          <a:p>
            <a:pPr marL="457200" lvl="0" indent="-361950" algn="l" rtl="0">
              <a:lnSpc>
                <a:spcPct val="150000"/>
              </a:lnSpc>
              <a:spcBef>
                <a:spcPts val="0"/>
              </a:spcBef>
              <a:spcAft>
                <a:spcPts val="0"/>
              </a:spcAft>
              <a:buClr>
                <a:srgbClr val="000000"/>
              </a:buClr>
              <a:buSzPts val="2100"/>
              <a:buChar char="●"/>
            </a:pPr>
            <a:r>
              <a:rPr lang="zh-TW" sz="1600">
                <a:solidFill>
                  <a:srgbClr val="000000"/>
                </a:solidFill>
              </a:rPr>
              <a:t>三十億參數規模 (3B) 的大型語言模型適合在本地端開發和使用，</a:t>
            </a:r>
            <a:r>
              <a:rPr lang="zh-TW" sz="1600" b="1" u="sng">
                <a:solidFill>
                  <a:srgbClr val="000000"/>
                </a:solidFill>
              </a:rPr>
              <a:t>對於硬體設備的需求門檻較低</a:t>
            </a:r>
            <a:r>
              <a:rPr lang="zh-TW" sz="1600">
                <a:solidFill>
                  <a:srgbClr val="000000"/>
                </a:solidFill>
              </a:rPr>
              <a:t>，而更大參數規模的大型語言模型雖然擁有更好的表現，但對於硬體設備和GPU計算能力的要求則較高。</a:t>
            </a:r>
            <a:endParaRPr sz="1600">
              <a:solidFill>
                <a:srgbClr val="000000"/>
              </a:solidFill>
            </a:endParaRPr>
          </a:p>
        </p:txBody>
      </p:sp>
      <p:sp>
        <p:nvSpPr>
          <p:cNvPr id="306" name="Google Shape;306;p15"/>
          <p:cNvSpPr txBox="1"/>
          <p:nvPr/>
        </p:nvSpPr>
        <p:spPr>
          <a:xfrm>
            <a:off x="311700" y="4475325"/>
            <a:ext cx="8357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chemeClr val="dk1"/>
                </a:solidFill>
                <a:latin typeface="Arial"/>
                <a:ea typeface="Arial"/>
                <a:cs typeface="Arial"/>
                <a:sym typeface="Arial"/>
              </a:rPr>
              <a:t>*本專題的硬體設備規格：Intel® Core™ i5-13420H; NVIDIA GeForce RTX 4060 Laptop GPU, 8G GDDR6; 32GB RAM</a:t>
            </a:r>
            <a:endParaRPr sz="1400" b="0" i="0" u="none" strike="noStrike" cap="none">
              <a:solidFill>
                <a:srgbClr val="000000"/>
              </a:solidFill>
              <a:latin typeface="Arial"/>
              <a:ea typeface="Arial"/>
              <a:cs typeface="Arial"/>
              <a:sym typeface="Arial"/>
            </a:endParaRPr>
          </a:p>
        </p:txBody>
      </p:sp>
      <p:sp>
        <p:nvSpPr>
          <p:cNvPr id="307" name="Google Shape;307;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13</a:t>
            </a:fld>
            <a:endParaRPr>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2623dd46e6_0_4"/>
          <p:cNvSpPr txBox="1">
            <a:spLocks noGrp="1"/>
          </p:cNvSpPr>
          <p:nvPr>
            <p:ph type="title"/>
          </p:nvPr>
        </p:nvSpPr>
        <p:spPr>
          <a:xfrm>
            <a:off x="311700" y="3688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法律問答機器人 : 流程設計</a:t>
            </a:r>
            <a:endParaRPr sz="3020" b="1">
              <a:solidFill>
                <a:srgbClr val="3C78D8"/>
              </a:solidFill>
            </a:endParaRPr>
          </a:p>
        </p:txBody>
      </p:sp>
      <p:sp>
        <p:nvSpPr>
          <p:cNvPr id="313" name="Google Shape;313;g32623dd46e6_0_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14</a:t>
            </a:fld>
            <a:endParaRPr>
              <a:solidFill>
                <a:schemeClr val="dk2"/>
              </a:solidFill>
              <a:latin typeface="Nunito"/>
              <a:ea typeface="Nunito"/>
              <a:cs typeface="Nunito"/>
              <a:sym typeface="Nunito"/>
            </a:endParaRPr>
          </a:p>
        </p:txBody>
      </p:sp>
      <p:sp>
        <p:nvSpPr>
          <p:cNvPr id="314" name="Google Shape;314;g32623dd46e6_0_4"/>
          <p:cNvSpPr txBox="1"/>
          <p:nvPr/>
        </p:nvSpPr>
        <p:spPr>
          <a:xfrm>
            <a:off x="451588" y="3468375"/>
            <a:ext cx="1830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2"/>
                </a:solidFill>
              </a:rPr>
              <a:t>Line 聊天畫面</a:t>
            </a:r>
            <a:endParaRPr sz="1800">
              <a:solidFill>
                <a:schemeClr val="dk2"/>
              </a:solidFill>
            </a:endParaRPr>
          </a:p>
        </p:txBody>
      </p:sp>
      <p:pic>
        <p:nvPicPr>
          <p:cNvPr id="315" name="Google Shape;315;g32623dd46e6_0_4"/>
          <p:cNvPicPr preferRelativeResize="0"/>
          <p:nvPr/>
        </p:nvPicPr>
        <p:blipFill>
          <a:blip r:embed="rId3">
            <a:alphaModFix/>
          </a:blip>
          <a:stretch>
            <a:fillRect/>
          </a:stretch>
        </p:blipFill>
        <p:spPr>
          <a:xfrm>
            <a:off x="3649500" y="1818975"/>
            <a:ext cx="1649400" cy="1649400"/>
          </a:xfrm>
          <a:prstGeom prst="flowChartConnector">
            <a:avLst/>
          </a:prstGeom>
          <a:noFill/>
          <a:ln>
            <a:noFill/>
          </a:ln>
        </p:spPr>
      </p:pic>
      <p:pic>
        <p:nvPicPr>
          <p:cNvPr id="316" name="Google Shape;316;g32623dd46e6_0_4"/>
          <p:cNvPicPr preferRelativeResize="0"/>
          <p:nvPr/>
        </p:nvPicPr>
        <p:blipFill>
          <a:blip r:embed="rId4">
            <a:alphaModFix/>
          </a:blip>
          <a:stretch>
            <a:fillRect/>
          </a:stretch>
        </p:blipFill>
        <p:spPr>
          <a:xfrm>
            <a:off x="698600" y="1975237"/>
            <a:ext cx="1336876" cy="1336876"/>
          </a:xfrm>
          <a:prstGeom prst="rect">
            <a:avLst/>
          </a:prstGeom>
          <a:noFill/>
          <a:ln>
            <a:noFill/>
          </a:ln>
        </p:spPr>
      </p:pic>
      <p:sp>
        <p:nvSpPr>
          <p:cNvPr id="317" name="Google Shape;317;g32623dd46e6_0_4"/>
          <p:cNvSpPr txBox="1"/>
          <p:nvPr/>
        </p:nvSpPr>
        <p:spPr>
          <a:xfrm>
            <a:off x="3649499" y="3468375"/>
            <a:ext cx="16494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2"/>
                </a:solidFill>
              </a:rPr>
              <a:t>Line Chatbot</a:t>
            </a:r>
            <a:endParaRPr sz="1800">
              <a:solidFill>
                <a:schemeClr val="dk2"/>
              </a:solidFill>
            </a:endParaRPr>
          </a:p>
        </p:txBody>
      </p:sp>
      <p:pic>
        <p:nvPicPr>
          <p:cNvPr id="318" name="Google Shape;318;g32623dd46e6_0_4"/>
          <p:cNvPicPr preferRelativeResize="0"/>
          <p:nvPr/>
        </p:nvPicPr>
        <p:blipFill>
          <a:blip r:embed="rId5">
            <a:alphaModFix/>
          </a:blip>
          <a:stretch>
            <a:fillRect/>
          </a:stretch>
        </p:blipFill>
        <p:spPr>
          <a:xfrm>
            <a:off x="6854450" y="1818975"/>
            <a:ext cx="1649400" cy="1649400"/>
          </a:xfrm>
          <a:prstGeom prst="rect">
            <a:avLst/>
          </a:prstGeom>
          <a:noFill/>
          <a:ln>
            <a:noFill/>
          </a:ln>
        </p:spPr>
      </p:pic>
      <p:sp>
        <p:nvSpPr>
          <p:cNvPr id="319" name="Google Shape;319;g32623dd46e6_0_4"/>
          <p:cNvSpPr txBox="1"/>
          <p:nvPr/>
        </p:nvSpPr>
        <p:spPr>
          <a:xfrm>
            <a:off x="6665900" y="3468375"/>
            <a:ext cx="20265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2"/>
                </a:solidFill>
              </a:rPr>
              <a:t>Python 後臺程式</a:t>
            </a:r>
            <a:endParaRPr sz="1800">
              <a:solidFill>
                <a:schemeClr val="dk2"/>
              </a:solidFill>
            </a:endParaRPr>
          </a:p>
        </p:txBody>
      </p:sp>
      <p:cxnSp>
        <p:nvCxnSpPr>
          <p:cNvPr id="320" name="Google Shape;320;g32623dd46e6_0_4"/>
          <p:cNvCxnSpPr/>
          <p:nvPr/>
        </p:nvCxnSpPr>
        <p:spPr>
          <a:xfrm>
            <a:off x="2282988" y="2401250"/>
            <a:ext cx="1119000" cy="600"/>
          </a:xfrm>
          <a:prstGeom prst="straightConnector1">
            <a:avLst/>
          </a:prstGeom>
          <a:noFill/>
          <a:ln w="28575" cap="flat" cmpd="sng">
            <a:solidFill>
              <a:srgbClr val="000000"/>
            </a:solidFill>
            <a:prstDash val="solid"/>
            <a:round/>
            <a:headEnd type="none" w="med" len="med"/>
            <a:tailEnd type="triangle" w="med" len="med"/>
          </a:ln>
        </p:spPr>
      </p:cxnSp>
      <p:cxnSp>
        <p:nvCxnSpPr>
          <p:cNvPr id="321" name="Google Shape;321;g32623dd46e6_0_4"/>
          <p:cNvCxnSpPr/>
          <p:nvPr/>
        </p:nvCxnSpPr>
        <p:spPr>
          <a:xfrm>
            <a:off x="5517175" y="2401250"/>
            <a:ext cx="1119000" cy="600"/>
          </a:xfrm>
          <a:prstGeom prst="straightConnector1">
            <a:avLst/>
          </a:prstGeom>
          <a:noFill/>
          <a:ln w="28575" cap="flat" cmpd="sng">
            <a:solidFill>
              <a:srgbClr val="000000"/>
            </a:solidFill>
            <a:prstDash val="solid"/>
            <a:round/>
            <a:headEnd type="none" w="med" len="med"/>
            <a:tailEnd type="triangle" w="med" len="med"/>
          </a:ln>
        </p:spPr>
      </p:cxnSp>
      <p:cxnSp>
        <p:nvCxnSpPr>
          <p:cNvPr id="322" name="Google Shape;322;g32623dd46e6_0_4"/>
          <p:cNvCxnSpPr/>
          <p:nvPr/>
        </p:nvCxnSpPr>
        <p:spPr>
          <a:xfrm flipH="1">
            <a:off x="5517175" y="3049325"/>
            <a:ext cx="1119000" cy="600"/>
          </a:xfrm>
          <a:prstGeom prst="straightConnector1">
            <a:avLst/>
          </a:prstGeom>
          <a:noFill/>
          <a:ln w="28575" cap="flat" cmpd="sng">
            <a:solidFill>
              <a:srgbClr val="000000"/>
            </a:solidFill>
            <a:prstDash val="solid"/>
            <a:round/>
            <a:headEnd type="none" w="med" len="med"/>
            <a:tailEnd type="triangle" w="med" len="med"/>
          </a:ln>
        </p:spPr>
      </p:cxnSp>
      <p:cxnSp>
        <p:nvCxnSpPr>
          <p:cNvPr id="323" name="Google Shape;323;g32623dd46e6_0_4"/>
          <p:cNvCxnSpPr/>
          <p:nvPr/>
        </p:nvCxnSpPr>
        <p:spPr>
          <a:xfrm flipH="1">
            <a:off x="2282975" y="3049325"/>
            <a:ext cx="1119000" cy="600"/>
          </a:xfrm>
          <a:prstGeom prst="straightConnector1">
            <a:avLst/>
          </a:prstGeom>
          <a:noFill/>
          <a:ln w="28575" cap="flat" cmpd="sng">
            <a:solidFill>
              <a:srgbClr val="000000"/>
            </a:solidFill>
            <a:prstDash val="solid"/>
            <a:round/>
            <a:headEnd type="none" w="med" len="med"/>
            <a:tailEnd type="triangle" w="med" len="med"/>
          </a:ln>
        </p:spPr>
      </p:cxnSp>
      <p:sp>
        <p:nvSpPr>
          <p:cNvPr id="324" name="Google Shape;324;g32623dd46e6_0_4"/>
          <p:cNvSpPr txBox="1"/>
          <p:nvPr/>
        </p:nvSpPr>
        <p:spPr>
          <a:xfrm>
            <a:off x="2357837" y="1971088"/>
            <a:ext cx="969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t>Query</a:t>
            </a:r>
            <a:endParaRPr sz="1800"/>
          </a:p>
        </p:txBody>
      </p:sp>
      <p:sp>
        <p:nvSpPr>
          <p:cNvPr id="325" name="Google Shape;325;g32623dd46e6_0_4"/>
          <p:cNvSpPr txBox="1"/>
          <p:nvPr/>
        </p:nvSpPr>
        <p:spPr>
          <a:xfrm>
            <a:off x="5592037" y="1971075"/>
            <a:ext cx="969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t>Query</a:t>
            </a:r>
            <a:endParaRPr sz="1800"/>
          </a:p>
        </p:txBody>
      </p:sp>
      <p:sp>
        <p:nvSpPr>
          <p:cNvPr id="326" name="Google Shape;326;g32623dd46e6_0_4"/>
          <p:cNvSpPr txBox="1"/>
          <p:nvPr/>
        </p:nvSpPr>
        <p:spPr>
          <a:xfrm>
            <a:off x="2357849" y="3049313"/>
            <a:ext cx="969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t>Answer</a:t>
            </a:r>
            <a:endParaRPr sz="1800"/>
          </a:p>
        </p:txBody>
      </p:sp>
      <p:sp>
        <p:nvSpPr>
          <p:cNvPr id="327" name="Google Shape;327;g32623dd46e6_0_4"/>
          <p:cNvSpPr txBox="1"/>
          <p:nvPr/>
        </p:nvSpPr>
        <p:spPr>
          <a:xfrm>
            <a:off x="5592024" y="3049313"/>
            <a:ext cx="969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t>Answer</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2623dd46e6_0_27"/>
          <p:cNvSpPr/>
          <p:nvPr/>
        </p:nvSpPr>
        <p:spPr>
          <a:xfrm>
            <a:off x="431725" y="1287450"/>
            <a:ext cx="8284500" cy="3565200"/>
          </a:xfrm>
          <a:prstGeom prst="roundRect">
            <a:avLst>
              <a:gd name="adj" fmla="val 345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g32623dd46e6_0_27"/>
          <p:cNvSpPr txBox="1">
            <a:spLocks noGrp="1"/>
          </p:cNvSpPr>
          <p:nvPr>
            <p:ph type="title"/>
          </p:nvPr>
        </p:nvSpPr>
        <p:spPr>
          <a:xfrm>
            <a:off x="311700" y="3688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法律問答機器人 : LLM處理邏輯</a:t>
            </a:r>
            <a:endParaRPr sz="3020" b="1">
              <a:solidFill>
                <a:srgbClr val="3C78D8"/>
              </a:solidFill>
            </a:endParaRPr>
          </a:p>
        </p:txBody>
      </p:sp>
      <p:sp>
        <p:nvSpPr>
          <p:cNvPr id="334" name="Google Shape;334;g32623dd46e6_0_2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15</a:t>
            </a:fld>
            <a:endParaRPr>
              <a:solidFill>
                <a:schemeClr val="dk2"/>
              </a:solidFill>
              <a:latin typeface="Nunito"/>
              <a:ea typeface="Nunito"/>
              <a:cs typeface="Nunito"/>
              <a:sym typeface="Nunito"/>
            </a:endParaRPr>
          </a:p>
        </p:txBody>
      </p:sp>
      <p:grpSp>
        <p:nvGrpSpPr>
          <p:cNvPr id="335" name="Google Shape;335;g32623dd46e6_0_27"/>
          <p:cNvGrpSpPr/>
          <p:nvPr/>
        </p:nvGrpSpPr>
        <p:grpSpPr>
          <a:xfrm>
            <a:off x="0" y="941552"/>
            <a:ext cx="1526647" cy="1392945"/>
            <a:chOff x="0" y="941525"/>
            <a:chExt cx="1651500" cy="1563175"/>
          </a:xfrm>
        </p:grpSpPr>
        <p:pic>
          <p:nvPicPr>
            <p:cNvPr id="336" name="Google Shape;336;g32623dd46e6_0_27"/>
            <p:cNvPicPr preferRelativeResize="0"/>
            <p:nvPr/>
          </p:nvPicPr>
          <p:blipFill>
            <a:blip r:embed="rId3">
              <a:alphaModFix/>
            </a:blip>
            <a:stretch>
              <a:fillRect/>
            </a:stretch>
          </p:blipFill>
          <p:spPr>
            <a:xfrm>
              <a:off x="240962" y="941525"/>
              <a:ext cx="1169574" cy="1169574"/>
            </a:xfrm>
            <a:prstGeom prst="rect">
              <a:avLst/>
            </a:prstGeom>
            <a:noFill/>
            <a:ln>
              <a:noFill/>
            </a:ln>
          </p:spPr>
        </p:pic>
        <p:sp>
          <p:nvSpPr>
            <p:cNvPr id="337" name="Google Shape;337;g32623dd46e6_0_27"/>
            <p:cNvSpPr txBox="1"/>
            <p:nvPr/>
          </p:nvSpPr>
          <p:spPr>
            <a:xfrm>
              <a:off x="0" y="2111100"/>
              <a:ext cx="1651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300" b="1">
                  <a:solidFill>
                    <a:schemeClr val="dk1"/>
                  </a:solidFill>
                </a:rPr>
                <a:t>Python 後臺程式</a:t>
              </a:r>
              <a:endParaRPr sz="1300" b="1">
                <a:solidFill>
                  <a:schemeClr val="dk1"/>
                </a:solidFill>
              </a:endParaRPr>
            </a:p>
          </p:txBody>
        </p:sp>
      </p:grpSp>
      <p:grpSp>
        <p:nvGrpSpPr>
          <p:cNvPr id="338" name="Google Shape;338;g32623dd46e6_0_27"/>
          <p:cNvGrpSpPr/>
          <p:nvPr/>
        </p:nvGrpSpPr>
        <p:grpSpPr>
          <a:xfrm>
            <a:off x="6467675" y="1551275"/>
            <a:ext cx="2168700" cy="2606250"/>
            <a:chOff x="6456225" y="1322675"/>
            <a:chExt cx="2168700" cy="2606250"/>
          </a:xfrm>
        </p:grpSpPr>
        <p:sp>
          <p:nvSpPr>
            <p:cNvPr id="339" name="Google Shape;339;g32623dd46e6_0_27"/>
            <p:cNvSpPr/>
            <p:nvPr/>
          </p:nvSpPr>
          <p:spPr>
            <a:xfrm>
              <a:off x="6456225" y="1330325"/>
              <a:ext cx="2168700" cy="2598600"/>
            </a:xfrm>
            <a:prstGeom prst="roundRect">
              <a:avLst>
                <a:gd name="adj" fmla="val 11918"/>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0" name="Google Shape;340;g32623dd46e6_0_27"/>
            <p:cNvGrpSpPr/>
            <p:nvPr/>
          </p:nvGrpSpPr>
          <p:grpSpPr>
            <a:xfrm>
              <a:off x="6592875" y="1832113"/>
              <a:ext cx="1895400" cy="1887175"/>
              <a:chOff x="6411600" y="1869550"/>
              <a:chExt cx="1895400" cy="1887175"/>
            </a:xfrm>
          </p:grpSpPr>
          <p:pic>
            <p:nvPicPr>
              <p:cNvPr id="341" name="Google Shape;341;g32623dd46e6_0_27"/>
              <p:cNvPicPr preferRelativeResize="0"/>
              <p:nvPr/>
            </p:nvPicPr>
            <p:blipFill>
              <a:blip r:embed="rId4">
                <a:alphaModFix/>
              </a:blip>
              <a:stretch>
                <a:fillRect/>
              </a:stretch>
            </p:blipFill>
            <p:spPr>
              <a:xfrm>
                <a:off x="6615750" y="1869550"/>
                <a:ext cx="1487100" cy="1487100"/>
              </a:xfrm>
              <a:prstGeom prst="flowChartConnector">
                <a:avLst/>
              </a:prstGeom>
              <a:noFill/>
              <a:ln>
                <a:noFill/>
              </a:ln>
            </p:spPr>
          </p:pic>
          <p:sp>
            <p:nvSpPr>
              <p:cNvPr id="342" name="Google Shape;342;g32623dd46e6_0_27"/>
              <p:cNvSpPr txBox="1"/>
              <p:nvPr/>
            </p:nvSpPr>
            <p:spPr>
              <a:xfrm>
                <a:off x="6411600" y="3356525"/>
                <a:ext cx="1895400" cy="400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a:t>Taiwan Legal Llama</a:t>
                </a:r>
                <a:endParaRPr/>
              </a:p>
            </p:txBody>
          </p:sp>
        </p:grpSp>
        <p:sp>
          <p:nvSpPr>
            <p:cNvPr id="343" name="Google Shape;343;g32623dd46e6_0_27"/>
            <p:cNvSpPr txBox="1"/>
            <p:nvPr/>
          </p:nvSpPr>
          <p:spPr>
            <a:xfrm>
              <a:off x="6541425" y="1322675"/>
              <a:ext cx="1998300" cy="446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700" b="1"/>
                <a:t>語言模型篩選回答</a:t>
              </a:r>
              <a:endParaRPr sz="1700" b="1"/>
            </a:p>
          </p:txBody>
        </p:sp>
      </p:grpSp>
      <p:grpSp>
        <p:nvGrpSpPr>
          <p:cNvPr id="344" name="Google Shape;344;g32623dd46e6_0_27"/>
          <p:cNvGrpSpPr/>
          <p:nvPr/>
        </p:nvGrpSpPr>
        <p:grpSpPr>
          <a:xfrm>
            <a:off x="5323475" y="2154375"/>
            <a:ext cx="1144200" cy="421800"/>
            <a:chOff x="5323475" y="1925775"/>
            <a:chExt cx="1144200" cy="421800"/>
          </a:xfrm>
        </p:grpSpPr>
        <p:cxnSp>
          <p:nvCxnSpPr>
            <p:cNvPr id="345" name="Google Shape;345;g32623dd46e6_0_27"/>
            <p:cNvCxnSpPr/>
            <p:nvPr/>
          </p:nvCxnSpPr>
          <p:spPr>
            <a:xfrm rot="10800000" flipH="1">
              <a:off x="5323475" y="2341275"/>
              <a:ext cx="1144200" cy="6300"/>
            </a:xfrm>
            <a:prstGeom prst="straightConnector1">
              <a:avLst/>
            </a:prstGeom>
            <a:noFill/>
            <a:ln w="28575" cap="flat" cmpd="sng">
              <a:solidFill>
                <a:srgbClr val="000000"/>
              </a:solidFill>
              <a:prstDash val="solid"/>
              <a:round/>
              <a:headEnd type="none" w="med" len="med"/>
              <a:tailEnd type="triangle" w="med" len="med"/>
            </a:ln>
          </p:spPr>
        </p:cxnSp>
        <p:sp>
          <p:nvSpPr>
            <p:cNvPr id="346" name="Google Shape;346;g32623dd46e6_0_27"/>
            <p:cNvSpPr txBox="1"/>
            <p:nvPr/>
          </p:nvSpPr>
          <p:spPr>
            <a:xfrm>
              <a:off x="5325175" y="1925775"/>
              <a:ext cx="1087200" cy="4155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500" b="1"/>
                <a:t>第1個回答</a:t>
              </a:r>
              <a:endParaRPr sz="1500" b="1"/>
            </a:p>
          </p:txBody>
        </p:sp>
      </p:grpSp>
      <p:grpSp>
        <p:nvGrpSpPr>
          <p:cNvPr id="347" name="Google Shape;347;g32623dd46e6_0_27"/>
          <p:cNvGrpSpPr/>
          <p:nvPr/>
        </p:nvGrpSpPr>
        <p:grpSpPr>
          <a:xfrm>
            <a:off x="5323475" y="2796550"/>
            <a:ext cx="1154700" cy="429400"/>
            <a:chOff x="5323475" y="2567950"/>
            <a:chExt cx="1154700" cy="429400"/>
          </a:xfrm>
        </p:grpSpPr>
        <p:cxnSp>
          <p:nvCxnSpPr>
            <p:cNvPr id="348" name="Google Shape;348;g32623dd46e6_0_27"/>
            <p:cNvCxnSpPr/>
            <p:nvPr/>
          </p:nvCxnSpPr>
          <p:spPr>
            <a:xfrm>
              <a:off x="5323475" y="2988350"/>
              <a:ext cx="1154700" cy="9000"/>
            </a:xfrm>
            <a:prstGeom prst="straightConnector1">
              <a:avLst/>
            </a:prstGeom>
            <a:noFill/>
            <a:ln w="28575" cap="flat" cmpd="sng">
              <a:solidFill>
                <a:srgbClr val="000000"/>
              </a:solidFill>
              <a:prstDash val="solid"/>
              <a:round/>
              <a:headEnd type="none" w="med" len="med"/>
              <a:tailEnd type="triangle" w="med" len="med"/>
            </a:ln>
          </p:spPr>
        </p:cxnSp>
        <p:sp>
          <p:nvSpPr>
            <p:cNvPr id="349" name="Google Shape;349;g32623dd46e6_0_27"/>
            <p:cNvSpPr txBox="1"/>
            <p:nvPr/>
          </p:nvSpPr>
          <p:spPr>
            <a:xfrm>
              <a:off x="5325175" y="2567950"/>
              <a:ext cx="1087200" cy="4155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500" b="1"/>
                <a:t>第2個回答</a:t>
              </a:r>
              <a:endParaRPr sz="1500" b="1"/>
            </a:p>
          </p:txBody>
        </p:sp>
      </p:grpSp>
      <p:grpSp>
        <p:nvGrpSpPr>
          <p:cNvPr id="350" name="Google Shape;350;g32623dd46e6_0_27"/>
          <p:cNvGrpSpPr/>
          <p:nvPr/>
        </p:nvGrpSpPr>
        <p:grpSpPr>
          <a:xfrm>
            <a:off x="141600" y="2948225"/>
            <a:ext cx="1586100" cy="415500"/>
            <a:chOff x="141600" y="2719625"/>
            <a:chExt cx="1586100" cy="415500"/>
          </a:xfrm>
        </p:grpSpPr>
        <p:sp>
          <p:nvSpPr>
            <p:cNvPr id="351" name="Google Shape;351;g32623dd46e6_0_27"/>
            <p:cNvSpPr txBox="1"/>
            <p:nvPr/>
          </p:nvSpPr>
          <p:spPr>
            <a:xfrm>
              <a:off x="382450" y="2719625"/>
              <a:ext cx="1144200" cy="4155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500" b="1"/>
                <a:t>使用者提問</a:t>
              </a:r>
              <a:endParaRPr sz="1500" b="1"/>
            </a:p>
          </p:txBody>
        </p:sp>
        <p:cxnSp>
          <p:nvCxnSpPr>
            <p:cNvPr id="352" name="Google Shape;352;g32623dd46e6_0_27"/>
            <p:cNvCxnSpPr>
              <a:endCxn id="353" idx="1"/>
            </p:cNvCxnSpPr>
            <p:nvPr/>
          </p:nvCxnSpPr>
          <p:spPr>
            <a:xfrm>
              <a:off x="141600" y="2719625"/>
              <a:ext cx="1586100" cy="6000"/>
            </a:xfrm>
            <a:prstGeom prst="straightConnector1">
              <a:avLst/>
            </a:prstGeom>
            <a:noFill/>
            <a:ln w="28575" cap="flat" cmpd="sng">
              <a:solidFill>
                <a:srgbClr val="000000"/>
              </a:solidFill>
              <a:prstDash val="solid"/>
              <a:round/>
              <a:headEnd type="none" w="med" len="med"/>
              <a:tailEnd type="triangle" w="med" len="med"/>
            </a:ln>
          </p:spPr>
        </p:cxnSp>
      </p:grpSp>
      <p:grpSp>
        <p:nvGrpSpPr>
          <p:cNvPr id="354" name="Google Shape;354;g32623dd46e6_0_27"/>
          <p:cNvGrpSpPr/>
          <p:nvPr/>
        </p:nvGrpSpPr>
        <p:grpSpPr>
          <a:xfrm>
            <a:off x="1727700" y="1551275"/>
            <a:ext cx="3673800" cy="2798250"/>
            <a:chOff x="1651500" y="1322675"/>
            <a:chExt cx="3673800" cy="2798250"/>
          </a:xfrm>
        </p:grpSpPr>
        <p:sp>
          <p:nvSpPr>
            <p:cNvPr id="353" name="Google Shape;353;g32623dd46e6_0_27"/>
            <p:cNvSpPr/>
            <p:nvPr/>
          </p:nvSpPr>
          <p:spPr>
            <a:xfrm>
              <a:off x="1651500" y="1330325"/>
              <a:ext cx="3673800" cy="2790600"/>
            </a:xfrm>
            <a:prstGeom prst="roundRect">
              <a:avLst>
                <a:gd name="adj" fmla="val 11918"/>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5" name="Google Shape;355;g32623dd46e6_0_27"/>
            <p:cNvGrpSpPr/>
            <p:nvPr/>
          </p:nvGrpSpPr>
          <p:grpSpPr>
            <a:xfrm>
              <a:off x="3408450" y="1832113"/>
              <a:ext cx="1895400" cy="1887187"/>
              <a:chOff x="2249175" y="1876213"/>
              <a:chExt cx="1895400" cy="1887187"/>
            </a:xfrm>
          </p:grpSpPr>
          <p:pic>
            <p:nvPicPr>
              <p:cNvPr id="356" name="Google Shape;356;g32623dd46e6_0_27"/>
              <p:cNvPicPr preferRelativeResize="0"/>
              <p:nvPr/>
            </p:nvPicPr>
            <p:blipFill>
              <a:blip r:embed="rId4">
                <a:alphaModFix/>
              </a:blip>
              <a:stretch>
                <a:fillRect/>
              </a:stretch>
            </p:blipFill>
            <p:spPr>
              <a:xfrm>
                <a:off x="2453325" y="1876213"/>
                <a:ext cx="1487100" cy="1487100"/>
              </a:xfrm>
              <a:prstGeom prst="flowChartConnector">
                <a:avLst/>
              </a:prstGeom>
              <a:noFill/>
              <a:ln>
                <a:noFill/>
              </a:ln>
            </p:spPr>
          </p:pic>
          <p:sp>
            <p:nvSpPr>
              <p:cNvPr id="357" name="Google Shape;357;g32623dd46e6_0_27"/>
              <p:cNvSpPr txBox="1"/>
              <p:nvPr/>
            </p:nvSpPr>
            <p:spPr>
              <a:xfrm>
                <a:off x="2249175" y="3363200"/>
                <a:ext cx="1895400" cy="400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a:t>Taiwan Legal Llama</a:t>
                </a:r>
                <a:endParaRPr/>
              </a:p>
            </p:txBody>
          </p:sp>
        </p:grpSp>
        <p:sp>
          <p:nvSpPr>
            <p:cNvPr id="358" name="Google Shape;358;g32623dd46e6_0_27"/>
            <p:cNvSpPr txBox="1"/>
            <p:nvPr/>
          </p:nvSpPr>
          <p:spPr>
            <a:xfrm>
              <a:off x="2412150" y="1322675"/>
              <a:ext cx="1998300" cy="4464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700" b="1"/>
                <a:t>語言模型生成回答</a:t>
              </a:r>
              <a:endParaRPr sz="1700" b="1"/>
            </a:p>
          </p:txBody>
        </p:sp>
        <p:grpSp>
          <p:nvGrpSpPr>
            <p:cNvPr id="359" name="Google Shape;359;g32623dd46e6_0_27"/>
            <p:cNvGrpSpPr/>
            <p:nvPr/>
          </p:nvGrpSpPr>
          <p:grpSpPr>
            <a:xfrm>
              <a:off x="1808888" y="1933050"/>
              <a:ext cx="1277413" cy="1721200"/>
              <a:chOff x="1808888" y="1998100"/>
              <a:chExt cx="1277413" cy="1721200"/>
            </a:xfrm>
          </p:grpSpPr>
          <p:pic>
            <p:nvPicPr>
              <p:cNvPr id="360" name="Google Shape;360;g32623dd46e6_0_27"/>
              <p:cNvPicPr preferRelativeResize="0"/>
              <p:nvPr/>
            </p:nvPicPr>
            <p:blipFill>
              <a:blip r:embed="rId5">
                <a:alphaModFix/>
              </a:blip>
              <a:stretch>
                <a:fillRect/>
              </a:stretch>
            </p:blipFill>
            <p:spPr>
              <a:xfrm>
                <a:off x="1808900" y="1998100"/>
                <a:ext cx="1277400" cy="1277400"/>
              </a:xfrm>
              <a:prstGeom prst="rect">
                <a:avLst/>
              </a:prstGeom>
              <a:noFill/>
              <a:ln>
                <a:noFill/>
              </a:ln>
            </p:spPr>
          </p:pic>
          <p:sp>
            <p:nvSpPr>
              <p:cNvPr id="361" name="Google Shape;361;g32623dd46e6_0_27"/>
              <p:cNvSpPr txBox="1"/>
              <p:nvPr/>
            </p:nvSpPr>
            <p:spPr>
              <a:xfrm>
                <a:off x="1808888" y="3319100"/>
                <a:ext cx="1277400" cy="400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a:t>檢索參考資料</a:t>
                </a:r>
                <a:endParaRPr/>
              </a:p>
            </p:txBody>
          </p:sp>
        </p:grpSp>
        <p:cxnSp>
          <p:nvCxnSpPr>
            <p:cNvPr id="362" name="Google Shape;362;g32623dd46e6_0_27"/>
            <p:cNvCxnSpPr>
              <a:stCxn id="360" idx="3"/>
              <a:endCxn id="356" idx="2"/>
            </p:cNvCxnSpPr>
            <p:nvPr/>
          </p:nvCxnSpPr>
          <p:spPr>
            <a:xfrm>
              <a:off x="3086300" y="2571750"/>
              <a:ext cx="526200" cy="3900"/>
            </a:xfrm>
            <a:prstGeom prst="straightConnector1">
              <a:avLst/>
            </a:prstGeom>
            <a:noFill/>
            <a:ln w="28575" cap="flat" cmpd="sng">
              <a:solidFill>
                <a:srgbClr val="000000"/>
              </a:solidFill>
              <a:prstDash val="solid"/>
              <a:round/>
              <a:headEnd type="none" w="med" len="med"/>
              <a:tailEnd type="triangle" w="med" len="med"/>
            </a:ln>
          </p:spPr>
        </p:cxnSp>
      </p:grpSp>
      <p:grpSp>
        <p:nvGrpSpPr>
          <p:cNvPr id="363" name="Google Shape;363;g32623dd46e6_0_27"/>
          <p:cNvGrpSpPr/>
          <p:nvPr/>
        </p:nvGrpSpPr>
        <p:grpSpPr>
          <a:xfrm>
            <a:off x="150125" y="4157525"/>
            <a:ext cx="7401900" cy="539700"/>
            <a:chOff x="150125" y="3928925"/>
            <a:chExt cx="7401900" cy="539700"/>
          </a:xfrm>
        </p:grpSpPr>
        <p:cxnSp>
          <p:nvCxnSpPr>
            <p:cNvPr id="364" name="Google Shape;364;g32623dd46e6_0_27"/>
            <p:cNvCxnSpPr>
              <a:stCxn id="339" idx="2"/>
            </p:cNvCxnSpPr>
            <p:nvPr/>
          </p:nvCxnSpPr>
          <p:spPr>
            <a:xfrm rot="5400000">
              <a:off x="3581225" y="497825"/>
              <a:ext cx="539700" cy="7401900"/>
            </a:xfrm>
            <a:prstGeom prst="bentConnector2">
              <a:avLst/>
            </a:prstGeom>
            <a:noFill/>
            <a:ln w="28575" cap="flat" cmpd="sng">
              <a:solidFill>
                <a:srgbClr val="000000"/>
              </a:solidFill>
              <a:prstDash val="solid"/>
              <a:round/>
              <a:headEnd type="none" w="med" len="med"/>
              <a:tailEnd type="triangle" w="med" len="med"/>
            </a:ln>
          </p:spPr>
        </p:cxnSp>
        <p:sp>
          <p:nvSpPr>
            <p:cNvPr id="365" name="Google Shape;365;g32623dd46e6_0_27"/>
            <p:cNvSpPr txBox="1"/>
            <p:nvPr/>
          </p:nvSpPr>
          <p:spPr>
            <a:xfrm>
              <a:off x="431725" y="4024925"/>
              <a:ext cx="1737000" cy="4155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zh-TW" sz="1500" b="1"/>
                <a:t>語言模型最佳回答</a:t>
              </a:r>
              <a:endParaRPr sz="1500" b="1"/>
            </a:p>
          </p:txBody>
        </p:sp>
      </p:grpSp>
      <p:pic>
        <p:nvPicPr>
          <p:cNvPr id="366" name="Google Shape;366;g32623dd46e6_0_27"/>
          <p:cNvPicPr preferRelativeResize="0"/>
          <p:nvPr/>
        </p:nvPicPr>
        <p:blipFill>
          <a:blip r:embed="rId6">
            <a:alphaModFix/>
          </a:blip>
          <a:stretch>
            <a:fillRect/>
          </a:stretch>
        </p:blipFill>
        <p:spPr>
          <a:xfrm>
            <a:off x="5868125" y="140275"/>
            <a:ext cx="2848099" cy="5003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16</a:t>
            </a:fld>
            <a:endParaRPr>
              <a:solidFill>
                <a:schemeClr val="dk2"/>
              </a:solidFill>
              <a:latin typeface="Nunito"/>
              <a:ea typeface="Nunito"/>
              <a:cs typeface="Nunito"/>
              <a:sym typeface="Nunito"/>
            </a:endParaRPr>
          </a:p>
        </p:txBody>
      </p:sp>
      <p:sp>
        <p:nvSpPr>
          <p:cNvPr id="372" name="Google Shape;372;p17"/>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sz="3000" b="1"/>
              <a:t>3. 效能評估</a:t>
            </a:r>
            <a:endParaRPr sz="3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效能評估</a:t>
            </a:r>
            <a:endParaRPr sz="3020" b="1">
              <a:solidFill>
                <a:srgbClr val="3C78D8"/>
              </a:solidFill>
            </a:endParaRPr>
          </a:p>
        </p:txBody>
      </p:sp>
      <p:sp>
        <p:nvSpPr>
          <p:cNvPr id="378" name="Google Shape;378;p18"/>
          <p:cNvSpPr txBox="1">
            <a:spLocks noGrp="1"/>
          </p:cNvSpPr>
          <p:nvPr>
            <p:ph type="body" idx="1"/>
          </p:nvPr>
        </p:nvSpPr>
        <p:spPr>
          <a:xfrm>
            <a:off x="311700" y="865325"/>
            <a:ext cx="8709600" cy="20694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rgbClr val="000000"/>
              </a:buClr>
              <a:buSzPts val="1600"/>
              <a:buChar char="●"/>
            </a:pPr>
            <a:r>
              <a:rPr lang="zh-TW" sz="1700">
                <a:solidFill>
                  <a:srgbClr val="000000"/>
                </a:solidFill>
              </a:rPr>
              <a:t>本專題使用3種詞向量資料庫 (word embedding methods)，並對2個大型語言模型效能進行比較 :</a:t>
            </a:r>
            <a:endParaRPr sz="1600">
              <a:solidFill>
                <a:srgbClr val="000000"/>
              </a:solidFill>
            </a:endParaRPr>
          </a:p>
          <a:p>
            <a:pPr marL="914400" lvl="0" indent="-330200" algn="l" rtl="0">
              <a:lnSpc>
                <a:spcPct val="115000"/>
              </a:lnSpc>
              <a:spcBef>
                <a:spcPts val="1200"/>
              </a:spcBef>
              <a:spcAft>
                <a:spcPts val="0"/>
              </a:spcAft>
              <a:buClr>
                <a:srgbClr val="000000"/>
              </a:buClr>
              <a:buSzPts val="1600"/>
              <a:buAutoNum type="arabicPeriod"/>
            </a:pPr>
            <a:r>
              <a:rPr lang="zh-TW" sz="1600" b="1">
                <a:solidFill>
                  <a:srgbClr val="000000"/>
                </a:solidFill>
              </a:rPr>
              <a:t>模型1：Llama-3.2-3B-Instruct</a:t>
            </a:r>
            <a:endParaRPr sz="1600" b="1">
              <a:solidFill>
                <a:srgbClr val="000000"/>
              </a:solidFill>
            </a:endParaRPr>
          </a:p>
          <a:p>
            <a:pPr marL="914400" lvl="0" indent="-330200" algn="l" rtl="0">
              <a:lnSpc>
                <a:spcPct val="115000"/>
              </a:lnSpc>
              <a:spcBef>
                <a:spcPts val="0"/>
              </a:spcBef>
              <a:spcAft>
                <a:spcPts val="0"/>
              </a:spcAft>
              <a:buClr>
                <a:srgbClr val="000000"/>
              </a:buClr>
              <a:buSzPts val="1600"/>
              <a:buAutoNum type="arabicPeriod"/>
            </a:pPr>
            <a:r>
              <a:rPr lang="zh-TW" sz="1600" b="1">
                <a:solidFill>
                  <a:srgbClr val="000000"/>
                </a:solidFill>
              </a:rPr>
              <a:t>模型2：Taiwan-Legal-3B-Instruct</a:t>
            </a:r>
            <a:endParaRPr sz="1600" b="1">
              <a:solidFill>
                <a:srgbClr val="000000"/>
              </a:solidFill>
            </a:endParaRPr>
          </a:p>
          <a:p>
            <a:pPr marL="457200" lvl="0" indent="-336550" algn="l" rtl="0">
              <a:lnSpc>
                <a:spcPct val="115000"/>
              </a:lnSpc>
              <a:spcBef>
                <a:spcPts val="0"/>
              </a:spcBef>
              <a:spcAft>
                <a:spcPts val="0"/>
              </a:spcAft>
              <a:buClr>
                <a:srgbClr val="000000"/>
              </a:buClr>
              <a:buSzPts val="1700"/>
              <a:buChar char="●"/>
            </a:pPr>
            <a:r>
              <a:rPr lang="zh-TW" sz="1700">
                <a:solidFill>
                  <a:srgbClr val="000000"/>
                </a:solidFill>
              </a:rPr>
              <a:t>結果發現，利用詞 </a:t>
            </a:r>
            <a:r>
              <a:rPr lang="zh-TW" sz="1700" b="1" u="sng">
                <a:solidFill>
                  <a:srgbClr val="000000"/>
                </a:solidFill>
              </a:rPr>
              <a:t>向量資料庫3</a:t>
            </a:r>
            <a:r>
              <a:rPr lang="zh-TW" sz="1700" b="1">
                <a:solidFill>
                  <a:srgbClr val="000000"/>
                </a:solidFill>
              </a:rPr>
              <a:t> </a:t>
            </a:r>
            <a:r>
              <a:rPr lang="zh-TW" sz="1700">
                <a:solidFill>
                  <a:srgbClr val="000000"/>
                </a:solidFill>
              </a:rPr>
              <a:t>與大型語言模型 </a:t>
            </a:r>
            <a:r>
              <a:rPr lang="zh-TW" sz="1700" b="1" u="sng">
                <a:solidFill>
                  <a:srgbClr val="000000"/>
                </a:solidFill>
              </a:rPr>
              <a:t>Taiwan-Legal-3B-Instruct</a:t>
            </a:r>
            <a:r>
              <a:rPr lang="zh-TW" sz="1700">
                <a:solidFill>
                  <a:srgbClr val="000000"/>
                </a:solidFill>
              </a:rPr>
              <a:t> 搭配的效果較佳，模型的回答法條名稱與條文內容相較於其他組合更為精確</a:t>
            </a:r>
            <a:endParaRPr>
              <a:solidFill>
                <a:srgbClr val="000000"/>
              </a:solidFill>
            </a:endParaRPr>
          </a:p>
        </p:txBody>
      </p:sp>
      <p:graphicFrame>
        <p:nvGraphicFramePr>
          <p:cNvPr id="379" name="Google Shape;379;p18"/>
          <p:cNvGraphicFramePr/>
          <p:nvPr/>
        </p:nvGraphicFramePr>
        <p:xfrm>
          <a:off x="1286750" y="3164300"/>
          <a:ext cx="6570500" cy="1472699"/>
        </p:xfrm>
        <a:graphic>
          <a:graphicData uri="http://schemas.openxmlformats.org/drawingml/2006/table">
            <a:tbl>
              <a:tblPr>
                <a:noFill/>
                <a:tableStyleId>{0B70C9FC-7E10-4876-BEB4-569322C9F941}</a:tableStyleId>
              </a:tblPr>
              <a:tblGrid>
                <a:gridCol w="985875">
                  <a:extLst>
                    <a:ext uri="{9D8B030D-6E8A-4147-A177-3AD203B41FA5}">
                      <a16:colId xmlns:a16="http://schemas.microsoft.com/office/drawing/2014/main" val="20000"/>
                    </a:ext>
                  </a:extLst>
                </a:gridCol>
                <a:gridCol w="1096125">
                  <a:extLst>
                    <a:ext uri="{9D8B030D-6E8A-4147-A177-3AD203B41FA5}">
                      <a16:colId xmlns:a16="http://schemas.microsoft.com/office/drawing/2014/main" val="20001"/>
                    </a:ext>
                  </a:extLst>
                </a:gridCol>
                <a:gridCol w="994500">
                  <a:extLst>
                    <a:ext uri="{9D8B030D-6E8A-4147-A177-3AD203B41FA5}">
                      <a16:colId xmlns:a16="http://schemas.microsoft.com/office/drawing/2014/main" val="20002"/>
                    </a:ext>
                  </a:extLst>
                </a:gridCol>
                <a:gridCol w="3494000">
                  <a:extLst>
                    <a:ext uri="{9D8B030D-6E8A-4147-A177-3AD203B41FA5}">
                      <a16:colId xmlns:a16="http://schemas.microsoft.com/office/drawing/2014/main" val="20003"/>
                    </a:ext>
                  </a:extLst>
                </a:gridCol>
              </a:tblGrid>
              <a:tr h="323950">
                <a:tc>
                  <a:txBody>
                    <a:bodyPr/>
                    <a:lstStyle/>
                    <a:p>
                      <a:pPr marL="0" marR="0" lvl="0" indent="0" algn="ctr" rtl="0">
                        <a:lnSpc>
                          <a:spcPct val="115000"/>
                        </a:lnSpc>
                        <a:spcBef>
                          <a:spcPts val="0"/>
                        </a:spcBef>
                        <a:spcAft>
                          <a:spcPts val="0"/>
                        </a:spcAft>
                        <a:buClr>
                          <a:srgbClr val="000000"/>
                        </a:buClr>
                        <a:buSzPts val="1200"/>
                        <a:buFont typeface="Arial"/>
                        <a:buNone/>
                      </a:pPr>
                      <a:r>
                        <a:rPr lang="zh-TW" sz="1200" b="1" u="none" strike="noStrike" cap="none"/>
                        <a:t>資料庫編號</a:t>
                      </a:r>
                      <a:endParaRPr sz="1200" b="1" u="none" strike="noStrike" cap="none"/>
                    </a:p>
                  </a:txBody>
                  <a:tcPr marL="91425" marR="91425" marT="91425" marB="91425">
                    <a:solidFill>
                      <a:srgbClr val="EFEFEF"/>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zh-TW" sz="1200" b="1" u="none" strike="noStrike" cap="none"/>
                        <a:t>chunk設置</a:t>
                      </a:r>
                      <a:endParaRPr sz="1200" b="1" u="none" strike="noStrike" cap="none"/>
                    </a:p>
                  </a:txBody>
                  <a:tcPr marL="91425" marR="91425" marT="91425" marB="91425">
                    <a:solidFill>
                      <a:srgbClr val="EFEFEF"/>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zh-TW" sz="1200" b="1" u="none" strike="noStrike" cap="none"/>
                        <a:t>overlap</a:t>
                      </a:r>
                      <a:endParaRPr sz="1200" b="1" u="none" strike="noStrike" cap="none"/>
                    </a:p>
                  </a:txBody>
                  <a:tcPr marL="91425" marR="91425" marT="91425" marB="91425">
                    <a:solidFill>
                      <a:srgbClr val="EFEFEF"/>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zh-TW" sz="1200" b="1" u="none" strike="noStrike" cap="none"/>
                        <a:t>詞嵌入模型</a:t>
                      </a:r>
                      <a:endParaRPr sz="1200" b="1" u="none" strike="noStrike" cap="none"/>
                    </a:p>
                  </a:txBody>
                  <a:tcPr marL="91425" marR="91425" marT="91425" marB="91425">
                    <a:solidFill>
                      <a:srgbClr val="EFEFEF"/>
                    </a:solidFill>
                  </a:tcPr>
                </a:tc>
                <a:extLst>
                  <a:ext uri="{0D108BD9-81ED-4DB2-BD59-A6C34878D82A}">
                    <a16:rowId xmlns:a16="http://schemas.microsoft.com/office/drawing/2014/main" val="10000"/>
                  </a:ext>
                </a:extLst>
              </a:tr>
              <a:tr h="323950">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1</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一條法條</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無</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zh-TW" sz="1200" u="none" strike="noStrike" cap="none"/>
                        <a:t>sentence-transformers/all-MiniLM-L6-v2</a:t>
                      </a:r>
                      <a:endParaRPr sz="1200" u="none" strike="noStrike" cap="none"/>
                    </a:p>
                  </a:txBody>
                  <a:tcPr marL="91425" marR="91425" marT="91425" marB="91425"/>
                </a:tc>
                <a:extLst>
                  <a:ext uri="{0D108BD9-81ED-4DB2-BD59-A6C34878D82A}">
                    <a16:rowId xmlns:a16="http://schemas.microsoft.com/office/drawing/2014/main" val="10001"/>
                  </a:ext>
                </a:extLst>
              </a:tr>
              <a:tr h="323950">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2</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一條法條</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無</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zh-TW" sz="1200" u="none" strike="noStrike" cap="none"/>
                        <a:t>lianghsun/Llama-3.2-Taiwan-Legal-3B-Instruct</a:t>
                      </a:r>
                      <a:endParaRPr sz="1200" u="none" strike="noStrike" cap="none"/>
                    </a:p>
                  </a:txBody>
                  <a:tcPr marL="91425" marR="91425" marT="91425" marB="91425"/>
                </a:tc>
                <a:extLst>
                  <a:ext uri="{0D108BD9-81ED-4DB2-BD59-A6C34878D82A}">
                    <a16:rowId xmlns:a16="http://schemas.microsoft.com/office/drawing/2014/main" val="10002"/>
                  </a:ext>
                </a:extLst>
              </a:tr>
              <a:tr h="323950">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3</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三條法條</a:t>
                      </a:r>
                      <a:endParaRPr sz="12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t>一條法條</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zh-TW" sz="1200" u="none" strike="noStrike" cap="none"/>
                        <a:t>lianghsun/Llama-3.2-Taiwan-Legal-3B-Instruc</a:t>
                      </a:r>
                      <a:endParaRPr sz="1200" u="none" strike="noStrike" cap="none"/>
                    </a:p>
                  </a:txBody>
                  <a:tcPr marL="91425" marR="91425" marT="91425" marB="91425"/>
                </a:tc>
                <a:extLst>
                  <a:ext uri="{0D108BD9-81ED-4DB2-BD59-A6C34878D82A}">
                    <a16:rowId xmlns:a16="http://schemas.microsoft.com/office/drawing/2014/main" val="10003"/>
                  </a:ext>
                </a:extLst>
              </a:tr>
            </a:tbl>
          </a:graphicData>
        </a:graphic>
      </p:graphicFrame>
      <p:sp>
        <p:nvSpPr>
          <p:cNvPr id="380" name="Google Shape;380;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17</a:t>
            </a:fld>
            <a:endParaRPr>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9"/>
          <p:cNvSpPr txBox="1">
            <a:spLocks noGrp="1"/>
          </p:cNvSpPr>
          <p:nvPr>
            <p:ph type="body" idx="1"/>
          </p:nvPr>
        </p:nvSpPr>
        <p:spPr>
          <a:xfrm>
            <a:off x="311700" y="15174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400"/>
              </a:spcBef>
              <a:spcAft>
                <a:spcPts val="0"/>
              </a:spcAft>
              <a:buSzPts val="1800"/>
              <a:buNone/>
            </a:pPr>
            <a:r>
              <a:rPr lang="zh-TW" sz="1300" b="1">
                <a:solidFill>
                  <a:srgbClr val="000000"/>
                </a:solidFill>
              </a:rPr>
              <a:t>模型回應與實際法條比較</a:t>
            </a:r>
            <a:endParaRPr sz="1300" b="1">
              <a:solidFill>
                <a:srgbClr val="000000"/>
              </a:solidFill>
            </a:endParaRPr>
          </a:p>
          <a:p>
            <a:pPr marL="0" lvl="0" indent="0" algn="l" rtl="0">
              <a:lnSpc>
                <a:spcPct val="115000"/>
              </a:lnSpc>
              <a:spcBef>
                <a:spcPts val="400"/>
              </a:spcBef>
              <a:spcAft>
                <a:spcPts val="1200"/>
              </a:spcAft>
              <a:buSzPts val="1800"/>
              <a:buNone/>
            </a:pPr>
            <a:endParaRPr>
              <a:solidFill>
                <a:srgbClr val="000000"/>
              </a:solidFill>
            </a:endParaRPr>
          </a:p>
        </p:txBody>
      </p:sp>
      <p:sp>
        <p:nvSpPr>
          <p:cNvPr id="386" name="Google Shape;386;p19"/>
          <p:cNvSpPr txBox="1">
            <a:spLocks noGrp="1"/>
          </p:cNvSpPr>
          <p:nvPr>
            <p:ph type="title"/>
          </p:nvPr>
        </p:nvSpPr>
        <p:spPr>
          <a:xfrm>
            <a:off x="819150" y="445025"/>
            <a:ext cx="7505700" cy="954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800"/>
              </a:spcBef>
              <a:spcAft>
                <a:spcPts val="0"/>
              </a:spcAft>
              <a:buClr>
                <a:srgbClr val="3C78D8"/>
              </a:buClr>
              <a:buSzPts val="1800"/>
              <a:buAutoNum type="alphaUcPeriod"/>
            </a:pPr>
            <a:r>
              <a:rPr lang="zh-TW" sz="1800" b="1">
                <a:solidFill>
                  <a:srgbClr val="3C78D8"/>
                </a:solidFill>
              </a:rPr>
              <a:t>Taiwan-Legal-3B-Instruct 模型比較結果</a:t>
            </a:r>
            <a:endParaRPr sz="1800" b="1">
              <a:solidFill>
                <a:srgbClr val="3C78D8"/>
              </a:solidFill>
            </a:endParaRPr>
          </a:p>
        </p:txBody>
      </p:sp>
      <p:graphicFrame>
        <p:nvGraphicFramePr>
          <p:cNvPr id="387" name="Google Shape;387;p19"/>
          <p:cNvGraphicFramePr/>
          <p:nvPr/>
        </p:nvGraphicFramePr>
        <p:xfrm>
          <a:off x="696888" y="2180875"/>
          <a:ext cx="7750225" cy="1981050"/>
        </p:xfrm>
        <a:graphic>
          <a:graphicData uri="http://schemas.openxmlformats.org/drawingml/2006/table">
            <a:tbl>
              <a:tblPr>
                <a:noFill/>
                <a:tableStyleId>{0B70C9FC-7E10-4876-BEB4-569322C9F941}</a:tableStyleId>
              </a:tblPr>
              <a:tblGrid>
                <a:gridCol w="1164850">
                  <a:extLst>
                    <a:ext uri="{9D8B030D-6E8A-4147-A177-3AD203B41FA5}">
                      <a16:colId xmlns:a16="http://schemas.microsoft.com/office/drawing/2014/main" val="20000"/>
                    </a:ext>
                  </a:extLst>
                </a:gridCol>
                <a:gridCol w="2037825">
                  <a:extLst>
                    <a:ext uri="{9D8B030D-6E8A-4147-A177-3AD203B41FA5}">
                      <a16:colId xmlns:a16="http://schemas.microsoft.com/office/drawing/2014/main" val="20001"/>
                    </a:ext>
                  </a:extLst>
                </a:gridCol>
                <a:gridCol w="2509700">
                  <a:extLst>
                    <a:ext uri="{9D8B030D-6E8A-4147-A177-3AD203B41FA5}">
                      <a16:colId xmlns:a16="http://schemas.microsoft.com/office/drawing/2014/main" val="20002"/>
                    </a:ext>
                  </a:extLst>
                </a:gridCol>
                <a:gridCol w="20378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測試情境</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回應法條</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回應內容</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額外建議</a:t>
                      </a:r>
                      <a:endParaRPr sz="1400" u="none" strike="noStrike" cap="none"/>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未經RAG流程</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與實際內容相符，但跳針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先申請職災鑑定</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詞向量資料庫1</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與實際內容相符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勞工可請求醫療賠償</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詞向量資料庫2</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與實際內容不符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無法請求賠償</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詞向量資料庫3</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與實際內容相符，建議完善</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勞保相關補償建議</a:t>
                      </a: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sp>
        <p:nvSpPr>
          <p:cNvPr id="388" name="Google Shape;388;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18</a:t>
            </a:fld>
            <a:endParaRPr>
              <a:solidFill>
                <a:schemeClr val="dk2"/>
              </a:solidFill>
              <a:latin typeface="Nunito"/>
              <a:ea typeface="Nunito"/>
              <a:cs typeface="Nunito"/>
              <a:sym typeface="Nunito"/>
            </a:endParaRPr>
          </a:p>
        </p:txBody>
      </p:sp>
      <p:sp>
        <p:nvSpPr>
          <p:cNvPr id="389" name="Google Shape;389;p19"/>
          <p:cNvSpPr txBox="1"/>
          <p:nvPr/>
        </p:nvSpPr>
        <p:spPr>
          <a:xfrm>
            <a:off x="7306200" y="445025"/>
            <a:ext cx="1526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zh-TW" sz="1200" b="0" i="0" u="sng" strike="noStrike" cap="none">
                <a:solidFill>
                  <a:schemeClr val="hlink"/>
                </a:solidFill>
                <a:latin typeface="Arial"/>
                <a:ea typeface="Arial"/>
                <a:cs typeface="Arial"/>
                <a:sym typeface="Arial"/>
                <a:hlinkClick r:id="rId3" action="ppaction://hlinksldjump"/>
              </a:rPr>
              <a:t>補充實驗資料1</a:t>
            </a:r>
            <a:endParaRPr sz="1400" b="0" i="0" u="none" strike="noStrike" cap="none">
              <a:solidFill>
                <a:srgbClr val="000000"/>
              </a:solidFill>
              <a:latin typeface="Arial"/>
              <a:ea typeface="Arial"/>
              <a:cs typeface="Arial"/>
              <a:sym typeface="Arial"/>
            </a:endParaRPr>
          </a:p>
        </p:txBody>
      </p:sp>
      <p:sp>
        <p:nvSpPr>
          <p:cNvPr id="390" name="Google Shape;390;p19"/>
          <p:cNvSpPr txBox="1"/>
          <p:nvPr/>
        </p:nvSpPr>
        <p:spPr>
          <a:xfrm>
            <a:off x="819149" y="1017725"/>
            <a:ext cx="80946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zh-TW" sz="1100" b="1"/>
              <a:t>問題：</a:t>
            </a:r>
            <a:r>
              <a:rPr lang="zh-TW" sz="1100"/>
              <a:t>在上班通勤時發生車禍導致骨折，勞工可以向雇主請求醫療賠償嗎?</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0"/>
          <p:cNvSpPr txBox="1">
            <a:spLocks noGrp="1"/>
          </p:cNvSpPr>
          <p:nvPr>
            <p:ph type="body" idx="1"/>
          </p:nvPr>
        </p:nvSpPr>
        <p:spPr>
          <a:xfrm>
            <a:off x="311700" y="1510450"/>
            <a:ext cx="8520600" cy="3162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400"/>
              </a:spcBef>
              <a:spcAft>
                <a:spcPts val="0"/>
              </a:spcAft>
              <a:buSzPts val="1800"/>
              <a:buNone/>
            </a:pPr>
            <a:r>
              <a:rPr lang="zh-TW" sz="1300" b="1">
                <a:solidFill>
                  <a:srgbClr val="000000"/>
                </a:solidFill>
              </a:rPr>
              <a:t>模型回應與實際法條比較</a:t>
            </a:r>
            <a:endParaRPr sz="1300" b="1">
              <a:solidFill>
                <a:srgbClr val="000000"/>
              </a:solidFill>
            </a:endParaRPr>
          </a:p>
          <a:p>
            <a:pPr marL="0" lvl="0" indent="0" algn="l" rtl="0">
              <a:lnSpc>
                <a:spcPct val="115000"/>
              </a:lnSpc>
              <a:spcBef>
                <a:spcPts val="400"/>
              </a:spcBef>
              <a:spcAft>
                <a:spcPts val="1200"/>
              </a:spcAft>
              <a:buSzPts val="1800"/>
              <a:buNone/>
            </a:pPr>
            <a:endParaRPr>
              <a:solidFill>
                <a:srgbClr val="000000"/>
              </a:solidFill>
            </a:endParaRPr>
          </a:p>
        </p:txBody>
      </p:sp>
      <p:sp>
        <p:nvSpPr>
          <p:cNvPr id="396" name="Google Shape;396;p20"/>
          <p:cNvSpPr txBox="1">
            <a:spLocks noGrp="1"/>
          </p:cNvSpPr>
          <p:nvPr>
            <p:ph type="title"/>
          </p:nvPr>
        </p:nvSpPr>
        <p:spPr>
          <a:xfrm>
            <a:off x="819150" y="445025"/>
            <a:ext cx="7505700" cy="954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800"/>
              </a:spcBef>
              <a:spcAft>
                <a:spcPts val="0"/>
              </a:spcAft>
              <a:buClr>
                <a:srgbClr val="3C78D8"/>
              </a:buClr>
              <a:buSzPts val="1800"/>
              <a:buAutoNum type="alphaUcPeriod" startAt="2"/>
            </a:pPr>
            <a:r>
              <a:rPr lang="zh-TW" sz="1800" b="1">
                <a:solidFill>
                  <a:srgbClr val="3C78D8"/>
                </a:solidFill>
              </a:rPr>
              <a:t>Llama-3.2-3B-Instruct 模型比較結果</a:t>
            </a:r>
            <a:endParaRPr sz="1800">
              <a:solidFill>
                <a:srgbClr val="3C78D8"/>
              </a:solidFill>
            </a:endParaRPr>
          </a:p>
        </p:txBody>
      </p:sp>
      <p:graphicFrame>
        <p:nvGraphicFramePr>
          <p:cNvPr id="397" name="Google Shape;397;p20"/>
          <p:cNvGraphicFramePr/>
          <p:nvPr/>
        </p:nvGraphicFramePr>
        <p:xfrm>
          <a:off x="350850" y="1983550"/>
          <a:ext cx="8442300" cy="2377260"/>
        </p:xfrm>
        <a:graphic>
          <a:graphicData uri="http://schemas.openxmlformats.org/drawingml/2006/table">
            <a:tbl>
              <a:tblPr>
                <a:noFill/>
                <a:tableStyleId>{0B70C9FC-7E10-4876-BEB4-569322C9F941}</a:tableStyleId>
              </a:tblPr>
              <a:tblGrid>
                <a:gridCol w="1153875">
                  <a:extLst>
                    <a:ext uri="{9D8B030D-6E8A-4147-A177-3AD203B41FA5}">
                      <a16:colId xmlns:a16="http://schemas.microsoft.com/office/drawing/2014/main" val="20000"/>
                    </a:ext>
                  </a:extLst>
                </a:gridCol>
                <a:gridCol w="2753600">
                  <a:extLst>
                    <a:ext uri="{9D8B030D-6E8A-4147-A177-3AD203B41FA5}">
                      <a16:colId xmlns:a16="http://schemas.microsoft.com/office/drawing/2014/main" val="20001"/>
                    </a:ext>
                  </a:extLst>
                </a:gridCol>
                <a:gridCol w="2288975">
                  <a:extLst>
                    <a:ext uri="{9D8B030D-6E8A-4147-A177-3AD203B41FA5}">
                      <a16:colId xmlns:a16="http://schemas.microsoft.com/office/drawing/2014/main" val="20002"/>
                    </a:ext>
                  </a:extLst>
                </a:gridCol>
                <a:gridCol w="22458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測試情境</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回應法條</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回應內容</a:t>
                      </a:r>
                      <a:endParaRPr sz="14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t>額外建議</a:t>
                      </a:r>
                      <a:endParaRPr sz="1400" u="none" strike="noStrike" cap="none"/>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未經RAG流程</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《勞動基準法》第73條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與實際內容不符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無</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《民法》第684條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與實際內容不符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無</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詞向量資料庫2</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《民法》第704條、第705條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與實際內容不符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無</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詞向量資料庫2</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《勞動基準法》第50條、第59條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第50條無關，第59條誤解</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無</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zh-TW" sz="1100" b="1" u="none" strike="noStrike" cap="none"/>
                        <a:t>詞向量資料庫3</a:t>
                      </a:r>
                      <a:endParaRPr sz="11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《勞動基準法》第59條</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與實際內容相符</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確認通勤事故算不算工傷</a:t>
                      </a: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398" name="Google Shape;398;p20"/>
          <p:cNvSpPr txBox="1"/>
          <p:nvPr/>
        </p:nvSpPr>
        <p:spPr>
          <a:xfrm>
            <a:off x="350850" y="4533800"/>
            <a:ext cx="84423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Arial"/>
                <a:ea typeface="Arial"/>
                <a:cs typeface="Arial"/>
                <a:sym typeface="Arial"/>
              </a:rPr>
              <a:t>結論：最佳組合為詞向量資料庫3與Taiwan-Legal-3B-Instruct模型。</a:t>
            </a:r>
            <a:endParaRPr sz="1400" b="0" i="0" u="none" strike="noStrike" cap="none">
              <a:solidFill>
                <a:srgbClr val="FF0000"/>
              </a:solidFill>
              <a:latin typeface="Arial"/>
              <a:ea typeface="Arial"/>
              <a:cs typeface="Arial"/>
              <a:sym typeface="Arial"/>
            </a:endParaRPr>
          </a:p>
        </p:txBody>
      </p:sp>
      <p:sp>
        <p:nvSpPr>
          <p:cNvPr id="399" name="Google Shape;399;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19</a:t>
            </a:fld>
            <a:endParaRPr>
              <a:solidFill>
                <a:schemeClr val="dk2"/>
              </a:solidFill>
              <a:latin typeface="Nunito"/>
              <a:ea typeface="Nunito"/>
              <a:cs typeface="Nunito"/>
              <a:sym typeface="Nunito"/>
            </a:endParaRPr>
          </a:p>
        </p:txBody>
      </p:sp>
      <p:sp>
        <p:nvSpPr>
          <p:cNvPr id="400" name="Google Shape;400;p20"/>
          <p:cNvSpPr txBox="1"/>
          <p:nvPr/>
        </p:nvSpPr>
        <p:spPr>
          <a:xfrm>
            <a:off x="7306200" y="445025"/>
            <a:ext cx="1526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zh-TW" sz="1200" b="0" i="0" u="sng" strike="noStrike" cap="none">
                <a:solidFill>
                  <a:schemeClr val="hlink"/>
                </a:solidFill>
                <a:latin typeface="Arial"/>
                <a:ea typeface="Arial"/>
                <a:cs typeface="Arial"/>
                <a:sym typeface="Arial"/>
                <a:hlinkClick r:id="rId3" action="ppaction://hlinksldjump"/>
              </a:rPr>
              <a:t>補充實驗資料2</a:t>
            </a:r>
            <a:endParaRPr sz="1400" b="0" i="0" u="none" strike="noStrike" cap="none">
              <a:solidFill>
                <a:srgbClr val="000000"/>
              </a:solidFill>
              <a:latin typeface="Arial"/>
              <a:ea typeface="Arial"/>
              <a:cs typeface="Arial"/>
              <a:sym typeface="Arial"/>
            </a:endParaRPr>
          </a:p>
        </p:txBody>
      </p:sp>
      <p:sp>
        <p:nvSpPr>
          <p:cNvPr id="401" name="Google Shape;401;p20"/>
          <p:cNvSpPr txBox="1"/>
          <p:nvPr/>
        </p:nvSpPr>
        <p:spPr>
          <a:xfrm>
            <a:off x="819151" y="1017725"/>
            <a:ext cx="80946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zh-TW" sz="1100" b="1"/>
              <a:t>問題：</a:t>
            </a:r>
            <a:r>
              <a:rPr lang="zh-TW" sz="1100"/>
              <a:t>在上班通勤時發生車禍導致骨折，勞工可以向雇主請求醫療賠償嗎?</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
          <p:cNvSpPr txBox="1"/>
          <p:nvPr/>
        </p:nvSpPr>
        <p:spPr>
          <a:xfrm>
            <a:off x="970575" y="572350"/>
            <a:ext cx="819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zh-TW" sz="3500" b="1" i="0" u="none" strike="noStrike" cap="none">
                <a:solidFill>
                  <a:schemeClr val="dk2"/>
                </a:solidFill>
              </a:rPr>
              <a:t>目</a:t>
            </a:r>
            <a:endParaRPr sz="3500" b="1" i="0" u="none" strike="noStrike" cap="none">
              <a:solidFill>
                <a:schemeClr val="dk2"/>
              </a:solidFill>
            </a:endParaRPr>
          </a:p>
          <a:p>
            <a:pPr marL="0" marR="0" lvl="0" indent="0" algn="l" rtl="0">
              <a:lnSpc>
                <a:spcPct val="100000"/>
              </a:lnSpc>
              <a:spcBef>
                <a:spcPts val="0"/>
              </a:spcBef>
              <a:spcAft>
                <a:spcPts val="0"/>
              </a:spcAft>
              <a:buClr>
                <a:srgbClr val="000000"/>
              </a:buClr>
              <a:buSzPts val="3000"/>
              <a:buFont typeface="Arial"/>
              <a:buNone/>
            </a:pPr>
            <a:r>
              <a:rPr lang="zh-TW" sz="3500" b="1" i="0" u="none" strike="noStrike" cap="none">
                <a:solidFill>
                  <a:schemeClr val="dk2"/>
                </a:solidFill>
              </a:rPr>
              <a:t>錄</a:t>
            </a:r>
            <a:endParaRPr sz="3500" b="1" i="0" u="none" strike="noStrike" cap="none">
              <a:solidFill>
                <a:schemeClr val="dk2"/>
              </a:solidFill>
            </a:endParaRPr>
          </a:p>
        </p:txBody>
      </p:sp>
      <p:graphicFrame>
        <p:nvGraphicFramePr>
          <p:cNvPr id="141" name="Google Shape;141;p2"/>
          <p:cNvGraphicFramePr/>
          <p:nvPr>
            <p:extLst>
              <p:ext uri="{D42A27DB-BD31-4B8C-83A1-F6EECF244321}">
                <p14:modId xmlns:p14="http://schemas.microsoft.com/office/powerpoint/2010/main" val="3974299818"/>
              </p:ext>
            </p:extLst>
          </p:nvPr>
        </p:nvGraphicFramePr>
        <p:xfrm>
          <a:off x="2470950" y="138"/>
          <a:ext cx="6669925" cy="5143358"/>
        </p:xfrm>
        <a:graphic>
          <a:graphicData uri="http://schemas.openxmlformats.org/drawingml/2006/table">
            <a:tbl>
              <a:tblPr>
                <a:solidFill>
                  <a:srgbClr val="FCE6CE"/>
                </a:solidFill>
                <a:tableStyleId>{0B70C9FC-7E10-4876-BEB4-569322C9F941}</a:tableStyleId>
              </a:tblPr>
              <a:tblGrid>
                <a:gridCol w="6669925">
                  <a:extLst>
                    <a:ext uri="{9D8B030D-6E8A-4147-A177-3AD203B41FA5}">
                      <a16:colId xmlns:a16="http://schemas.microsoft.com/office/drawing/2014/main" val="20000"/>
                    </a:ext>
                  </a:extLst>
                </a:gridCol>
              </a:tblGrid>
              <a:tr h="395776">
                <a:tc>
                  <a:txBody>
                    <a:bodyPr/>
                    <a:lstStyle/>
                    <a:p>
                      <a:pPr marL="179999" marR="0" lvl="0" indent="0" algn="l" rtl="0">
                        <a:lnSpc>
                          <a:spcPct val="105833"/>
                        </a:lnSpc>
                        <a:spcBef>
                          <a:spcPts val="0"/>
                        </a:spcBef>
                        <a:spcAft>
                          <a:spcPts val="0"/>
                        </a:spcAft>
                        <a:buClr>
                          <a:srgbClr val="000000"/>
                        </a:buClr>
                        <a:buSzPts val="1200"/>
                        <a:buFont typeface="Arial"/>
                        <a:buNone/>
                      </a:pPr>
                      <a:r>
                        <a:rPr lang="zh-TW" sz="1200" u="none" strike="noStrike" cap="none" dirty="0">
                          <a:solidFill>
                            <a:srgbClr val="000000"/>
                          </a:solidFill>
                        </a:rPr>
                        <a:t>1. 簡介</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00"/>
                  </a:ext>
                </a:extLst>
              </a:tr>
              <a:tr h="395776">
                <a:tc>
                  <a:txBody>
                    <a:bodyPr/>
                    <a:lstStyle/>
                    <a:p>
                      <a:pPr marL="360000" marR="0" lvl="0" indent="0" algn="l" defTabSz="914400" rtl="0" eaLnBrk="1" fontAlgn="auto" latinLnBrk="0" hangingPunct="1">
                        <a:lnSpc>
                          <a:spcPct val="115833"/>
                        </a:lnSpc>
                        <a:spcBef>
                          <a:spcPts val="0"/>
                        </a:spcBef>
                        <a:spcAft>
                          <a:spcPts val="0"/>
                        </a:spcAft>
                        <a:buClr>
                          <a:srgbClr val="000000"/>
                        </a:buClr>
                        <a:buSzPts val="1200"/>
                        <a:buFont typeface="Arial"/>
                        <a:buNone/>
                        <a:tabLst/>
                        <a:defRPr/>
                      </a:pPr>
                      <a:r>
                        <a:rPr lang="en-US" altLang="zh-TW" sz="1200" u="none" strike="noStrike" cap="none" dirty="0">
                          <a:solidFill>
                            <a:srgbClr val="000000"/>
                          </a:solidFill>
                        </a:rPr>
                        <a:t>1.1 </a:t>
                      </a:r>
                      <a:r>
                        <a:rPr lang="zh-TW" altLang="en-US" sz="1200" u="none" strike="noStrike" cap="none" dirty="0">
                          <a:solidFill>
                            <a:srgbClr val="000000"/>
                          </a:solidFill>
                        </a:rPr>
                        <a:t>背景、痛點、動機、目的</a:t>
                      </a:r>
                    </a:p>
                  </a:txBody>
                  <a:tcPr marL="91425" marR="91425" marT="91425" marB="54000" anchor="ctr">
                    <a:solidFill>
                      <a:srgbClr val="FFFFFF"/>
                    </a:solidFill>
                  </a:tcPr>
                </a:tc>
                <a:extLst>
                  <a:ext uri="{0D108BD9-81ED-4DB2-BD59-A6C34878D82A}">
                    <a16:rowId xmlns:a16="http://schemas.microsoft.com/office/drawing/2014/main" val="10001"/>
                  </a:ext>
                </a:extLst>
              </a:tr>
              <a:tr h="394046">
                <a:tc>
                  <a:txBody>
                    <a:bodyPr/>
                    <a:lstStyle/>
                    <a:p>
                      <a:pPr marL="179999" marR="0" lvl="0" indent="0" algn="l" rtl="0">
                        <a:lnSpc>
                          <a:spcPct val="115833"/>
                        </a:lnSpc>
                        <a:spcBef>
                          <a:spcPts val="0"/>
                        </a:spcBef>
                        <a:spcAft>
                          <a:spcPts val="0"/>
                        </a:spcAft>
                        <a:buClr>
                          <a:srgbClr val="000000"/>
                        </a:buClr>
                        <a:buSzPts val="1200"/>
                        <a:buFont typeface="Arial"/>
                        <a:buNone/>
                      </a:pPr>
                      <a:r>
                        <a:rPr lang="zh-TW" sz="1200" u="none" strike="noStrike" cap="none" dirty="0">
                          <a:solidFill>
                            <a:srgbClr val="000000"/>
                          </a:solidFill>
                        </a:rPr>
                        <a:t>2. 系統架構、技術</a:t>
                      </a:r>
                      <a:endParaRPr sz="1200" u="none" strike="noStrike" cap="none" dirty="0"/>
                    </a:p>
                  </a:txBody>
                  <a:tcPr marL="91425" marR="91425" marT="90000" marB="54000" anchor="ctr">
                    <a:solidFill>
                      <a:schemeClr val="bg1">
                        <a:lumMod val="20000"/>
                        <a:lumOff val="80000"/>
                      </a:schemeClr>
                    </a:solidFill>
                  </a:tcPr>
                </a:tc>
                <a:extLst>
                  <a:ext uri="{0D108BD9-81ED-4DB2-BD59-A6C34878D82A}">
                    <a16:rowId xmlns:a16="http://schemas.microsoft.com/office/drawing/2014/main" val="10003"/>
                  </a:ext>
                </a:extLst>
              </a:tr>
              <a:tr h="395776">
                <a:tc>
                  <a:txBody>
                    <a:bodyPr/>
                    <a:lstStyle/>
                    <a:p>
                      <a:pPr marL="360000" marR="0" lvl="0" indent="0" algn="l" rtl="0">
                        <a:lnSpc>
                          <a:spcPct val="115833"/>
                        </a:lnSpc>
                        <a:spcBef>
                          <a:spcPts val="0"/>
                        </a:spcBef>
                        <a:spcAft>
                          <a:spcPts val="0"/>
                        </a:spcAft>
                        <a:buClr>
                          <a:srgbClr val="000000"/>
                        </a:buClr>
                        <a:buSzPts val="1200"/>
                        <a:buFont typeface="Arial"/>
                        <a:buNone/>
                      </a:pPr>
                      <a:r>
                        <a:rPr lang="zh-TW" sz="1200" u="none" strike="noStrike" cap="none" dirty="0">
                          <a:solidFill>
                            <a:srgbClr val="000000"/>
                          </a:solidFill>
                        </a:rPr>
                        <a:t>2.1 數據資料說明</a:t>
                      </a:r>
                      <a:endParaRPr sz="1200" u="none" strike="noStrike" cap="none" dirty="0">
                        <a:solidFill>
                          <a:srgbClr val="000000"/>
                        </a:solidFill>
                      </a:endParaRPr>
                    </a:p>
                  </a:txBody>
                  <a:tcPr marL="91425" marR="91425" marT="91425" marB="54000" anchor="ctr">
                    <a:solidFill>
                      <a:schemeClr val="tx1"/>
                    </a:solidFill>
                  </a:tcPr>
                </a:tc>
                <a:extLst>
                  <a:ext uri="{0D108BD9-81ED-4DB2-BD59-A6C34878D82A}">
                    <a16:rowId xmlns:a16="http://schemas.microsoft.com/office/drawing/2014/main" val="10004"/>
                  </a:ext>
                </a:extLst>
              </a:tr>
              <a:tr h="395776">
                <a:tc>
                  <a:txBody>
                    <a:bodyPr/>
                    <a:lstStyle/>
                    <a:p>
                      <a:pPr marL="719999" marR="0" lvl="0" indent="0" algn="l" rtl="0">
                        <a:lnSpc>
                          <a:spcPct val="115833"/>
                        </a:lnSpc>
                        <a:spcBef>
                          <a:spcPts val="0"/>
                        </a:spcBef>
                        <a:spcAft>
                          <a:spcPts val="0"/>
                        </a:spcAft>
                        <a:buClr>
                          <a:srgbClr val="000000"/>
                        </a:buClr>
                        <a:buSzPts val="1200"/>
                        <a:buFont typeface="Arial"/>
                        <a:buNone/>
                      </a:pPr>
                      <a:r>
                        <a:rPr lang="zh-TW" sz="1200" u="none" strike="noStrike" cap="none" dirty="0">
                          <a:solidFill>
                            <a:srgbClr val="000000"/>
                          </a:solidFill>
                        </a:rPr>
                        <a:t>2.1.1 資料收集、來源與介紹</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05"/>
                  </a:ext>
                </a:extLst>
              </a:tr>
              <a:tr h="395776">
                <a:tc>
                  <a:txBody>
                    <a:bodyPr/>
                    <a:lstStyle/>
                    <a:p>
                      <a:pPr marL="723900" marR="0" lvl="0" indent="0" algn="l" rtl="0">
                        <a:lnSpc>
                          <a:spcPct val="115833"/>
                        </a:lnSpc>
                        <a:spcBef>
                          <a:spcPts val="0"/>
                        </a:spcBef>
                        <a:spcAft>
                          <a:spcPts val="0"/>
                        </a:spcAft>
                        <a:buClr>
                          <a:srgbClr val="000000"/>
                        </a:buClr>
                        <a:buSzPts val="1200"/>
                        <a:buFont typeface="Arial"/>
                        <a:buNone/>
                      </a:pPr>
                      <a:r>
                        <a:rPr lang="zh-TW" sz="1200" u="none" strike="noStrike" cap="none" dirty="0"/>
                        <a:t>2.1.2 資料型態、前處理</a:t>
                      </a:r>
                      <a:endParaRPr sz="1200" u="none" strike="noStrike" cap="none" dirty="0"/>
                    </a:p>
                  </a:txBody>
                  <a:tcPr marL="91425" marR="91425" marT="91425" marB="54000" anchor="ctr">
                    <a:solidFill>
                      <a:schemeClr val="tx1"/>
                    </a:solidFill>
                  </a:tcPr>
                </a:tc>
                <a:extLst>
                  <a:ext uri="{0D108BD9-81ED-4DB2-BD59-A6C34878D82A}">
                    <a16:rowId xmlns:a16="http://schemas.microsoft.com/office/drawing/2014/main" val="10006"/>
                  </a:ext>
                </a:extLst>
              </a:tr>
              <a:tr h="395776">
                <a:tc>
                  <a:txBody>
                    <a:bodyPr/>
                    <a:lstStyle/>
                    <a:p>
                      <a:pPr marL="360000" marR="0" lvl="0" indent="0" algn="l" rtl="0">
                        <a:lnSpc>
                          <a:spcPct val="115833"/>
                        </a:lnSpc>
                        <a:spcBef>
                          <a:spcPts val="0"/>
                        </a:spcBef>
                        <a:spcAft>
                          <a:spcPts val="0"/>
                        </a:spcAft>
                        <a:buClr>
                          <a:srgbClr val="000000"/>
                        </a:buClr>
                        <a:buSzPts val="1200"/>
                        <a:buFont typeface="Arial"/>
                        <a:buNone/>
                      </a:pPr>
                      <a:r>
                        <a:rPr lang="zh-TW" sz="1200" u="none" strike="noStrike" cap="none" dirty="0"/>
                        <a:t>2.2 模型介紹</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07"/>
                  </a:ext>
                </a:extLst>
              </a:tr>
              <a:tr h="395776">
                <a:tc>
                  <a:txBody>
                    <a:bodyPr/>
                    <a:lstStyle/>
                    <a:p>
                      <a:pPr marL="723900" marR="0" lvl="0" indent="0" algn="l" rtl="0">
                        <a:lnSpc>
                          <a:spcPct val="115833"/>
                        </a:lnSpc>
                        <a:spcBef>
                          <a:spcPts val="0"/>
                        </a:spcBef>
                        <a:spcAft>
                          <a:spcPts val="0"/>
                        </a:spcAft>
                        <a:buClr>
                          <a:srgbClr val="000000"/>
                        </a:buClr>
                        <a:buSzPts val="1200"/>
                        <a:buFont typeface="Arial"/>
                        <a:buNone/>
                      </a:pPr>
                      <a:r>
                        <a:rPr lang="zh-TW" sz="1200" u="none" strike="noStrike" cap="none" dirty="0"/>
                        <a:t>2.2.1 應用模型之介紹及優缺點</a:t>
                      </a:r>
                      <a:endParaRPr sz="1200" u="none" strike="noStrike" cap="none" dirty="0"/>
                    </a:p>
                  </a:txBody>
                  <a:tcPr marL="91425" marR="91425" marT="91425" marB="54000" anchor="ctr">
                    <a:solidFill>
                      <a:schemeClr val="tx1"/>
                    </a:solidFill>
                  </a:tcPr>
                </a:tc>
                <a:extLst>
                  <a:ext uri="{0D108BD9-81ED-4DB2-BD59-A6C34878D82A}">
                    <a16:rowId xmlns:a16="http://schemas.microsoft.com/office/drawing/2014/main" val="10008"/>
                  </a:ext>
                </a:extLst>
              </a:tr>
              <a:tr h="395776">
                <a:tc>
                  <a:txBody>
                    <a:bodyPr/>
                    <a:lstStyle/>
                    <a:p>
                      <a:pPr marL="719999" marR="0" lvl="0" indent="0" algn="l" rtl="0">
                        <a:lnSpc>
                          <a:spcPct val="115833"/>
                        </a:lnSpc>
                        <a:spcBef>
                          <a:spcPts val="0"/>
                        </a:spcBef>
                        <a:spcAft>
                          <a:spcPts val="0"/>
                        </a:spcAft>
                        <a:buClr>
                          <a:srgbClr val="000000"/>
                        </a:buClr>
                        <a:buSzPts val="1200"/>
                        <a:buFont typeface="Arial"/>
                        <a:buNone/>
                      </a:pPr>
                      <a:r>
                        <a:rPr lang="zh-TW" sz="1200" u="none" strike="noStrike" cap="none" dirty="0"/>
                        <a:t>2.2.2 選擇此模型之原因、優劣勢</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09"/>
                  </a:ext>
                </a:extLst>
              </a:tr>
              <a:tr h="395776">
                <a:tc>
                  <a:txBody>
                    <a:bodyPr/>
                    <a:lstStyle/>
                    <a:p>
                      <a:pPr marL="179999" marR="0" lvl="0" indent="0" algn="l" rtl="0">
                        <a:lnSpc>
                          <a:spcPct val="115833"/>
                        </a:lnSpc>
                        <a:spcBef>
                          <a:spcPts val="0"/>
                        </a:spcBef>
                        <a:spcAft>
                          <a:spcPts val="0"/>
                        </a:spcAft>
                        <a:buClr>
                          <a:srgbClr val="000000"/>
                        </a:buClr>
                        <a:buSzPts val="1200"/>
                        <a:buFont typeface="Arial"/>
                        <a:buNone/>
                      </a:pPr>
                      <a:r>
                        <a:rPr lang="zh-TW" sz="1200" u="none" strike="noStrike" cap="none" dirty="0"/>
                        <a:t>3. 效能評估</a:t>
                      </a:r>
                      <a:endParaRPr sz="1200" u="none" strike="noStrike" cap="none" dirty="0"/>
                    </a:p>
                  </a:txBody>
                  <a:tcPr marL="91425" marR="91425" marT="91425" marB="54000" anchor="ctr">
                    <a:solidFill>
                      <a:schemeClr val="tx1"/>
                    </a:solidFill>
                  </a:tcPr>
                </a:tc>
                <a:extLst>
                  <a:ext uri="{0D108BD9-81ED-4DB2-BD59-A6C34878D82A}">
                    <a16:rowId xmlns:a16="http://schemas.microsoft.com/office/drawing/2014/main" val="10010"/>
                  </a:ext>
                </a:extLst>
              </a:tr>
              <a:tr h="395776">
                <a:tc>
                  <a:txBody>
                    <a:bodyPr/>
                    <a:lstStyle/>
                    <a:p>
                      <a:pPr marL="179999" marR="0" lvl="0" indent="0" algn="l" rtl="0">
                        <a:lnSpc>
                          <a:spcPct val="115833"/>
                        </a:lnSpc>
                        <a:spcBef>
                          <a:spcPts val="0"/>
                        </a:spcBef>
                        <a:spcAft>
                          <a:spcPts val="0"/>
                        </a:spcAft>
                        <a:buClr>
                          <a:srgbClr val="000000"/>
                        </a:buClr>
                        <a:buSzPts val="1200"/>
                        <a:buFont typeface="Arial"/>
                        <a:buNone/>
                      </a:pPr>
                      <a:r>
                        <a:rPr lang="zh-TW" sz="1200" u="none" strike="noStrike" cap="none" dirty="0"/>
                        <a:t>4. 結論</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11"/>
                  </a:ext>
                </a:extLst>
              </a:tr>
              <a:tr h="395776">
                <a:tc>
                  <a:txBody>
                    <a:bodyPr/>
                    <a:lstStyle/>
                    <a:p>
                      <a:pPr marL="360000" marR="0" lvl="0" indent="0" algn="l" rtl="0">
                        <a:lnSpc>
                          <a:spcPct val="115833"/>
                        </a:lnSpc>
                        <a:spcBef>
                          <a:spcPts val="0"/>
                        </a:spcBef>
                        <a:spcAft>
                          <a:spcPts val="0"/>
                        </a:spcAft>
                        <a:buClr>
                          <a:srgbClr val="000000"/>
                        </a:buClr>
                        <a:buSzPts val="1200"/>
                        <a:buFont typeface="Arial"/>
                        <a:buNone/>
                      </a:pPr>
                      <a:r>
                        <a:rPr lang="zh-TW" sz="1200" u="none" strike="noStrike" cap="none" dirty="0"/>
                        <a:t>4.1 Review技術、說明此專題的創新、貢獻</a:t>
                      </a:r>
                      <a:endParaRPr sz="1200" u="none" strike="noStrike" cap="none" dirty="0"/>
                    </a:p>
                  </a:txBody>
                  <a:tcPr marL="91425" marR="91425" marT="91425" marB="54000" anchor="ctr">
                    <a:solidFill>
                      <a:schemeClr val="tx1"/>
                    </a:solidFill>
                  </a:tcPr>
                </a:tc>
                <a:extLst>
                  <a:ext uri="{0D108BD9-81ED-4DB2-BD59-A6C34878D82A}">
                    <a16:rowId xmlns:a16="http://schemas.microsoft.com/office/drawing/2014/main" val="10012"/>
                  </a:ext>
                </a:extLst>
              </a:tr>
              <a:tr h="395776">
                <a:tc>
                  <a:txBody>
                    <a:bodyPr/>
                    <a:lstStyle/>
                    <a:p>
                      <a:pPr marL="179999" marR="0" lvl="0" indent="0" algn="l" rtl="0">
                        <a:lnSpc>
                          <a:spcPct val="115833"/>
                        </a:lnSpc>
                        <a:spcBef>
                          <a:spcPts val="0"/>
                        </a:spcBef>
                        <a:spcAft>
                          <a:spcPts val="0"/>
                        </a:spcAft>
                        <a:buClr>
                          <a:srgbClr val="000000"/>
                        </a:buClr>
                        <a:buSzPts val="1200"/>
                        <a:buFont typeface="Arial"/>
                        <a:buNone/>
                      </a:pPr>
                      <a:r>
                        <a:rPr lang="zh-TW" sz="1200" u="none" strike="noStrike" cap="none" dirty="0"/>
                        <a:t>5. 參考文獻</a:t>
                      </a:r>
                      <a:endParaRPr sz="1200" u="none" strike="noStrike" cap="none" dirty="0"/>
                    </a:p>
                  </a:txBody>
                  <a:tcPr marL="91425" marR="91425" marT="91425" marB="54000" anchor="ctr">
                    <a:solidFill>
                      <a:schemeClr val="bg1">
                        <a:lumMod val="20000"/>
                        <a:lumOff val="80000"/>
                      </a:schemeClr>
                    </a:solidFill>
                  </a:tcPr>
                </a:tc>
                <a:extLst>
                  <a:ext uri="{0D108BD9-81ED-4DB2-BD59-A6C34878D82A}">
                    <a16:rowId xmlns:a16="http://schemas.microsoft.com/office/drawing/2014/main" val="10014"/>
                  </a:ext>
                </a:extLst>
              </a:tr>
            </a:tbl>
          </a:graphicData>
        </a:graphic>
      </p:graphicFrame>
      <p:sp>
        <p:nvSpPr>
          <p:cNvPr id="142" name="Google Shape;142;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a:t>
            </a:fld>
            <a:endParaRPr>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zh-TW" sz="3000" b="1"/>
              <a:t>4. 結論</a:t>
            </a:r>
            <a:endParaRPr sz="3000" b="1"/>
          </a:p>
        </p:txBody>
      </p:sp>
      <p:sp>
        <p:nvSpPr>
          <p:cNvPr id="407" name="Google Shape;407;p2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20</a:t>
            </a:fld>
            <a:endParaRPr>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2"/>
          <p:cNvSpPr txBox="1">
            <a:spLocks noGrp="1"/>
          </p:cNvSpPr>
          <p:nvPr>
            <p:ph type="body" idx="1"/>
          </p:nvPr>
        </p:nvSpPr>
        <p:spPr>
          <a:xfrm>
            <a:off x="311700" y="245450"/>
            <a:ext cx="8520600" cy="4898100"/>
          </a:xfrm>
          <a:prstGeom prst="rect">
            <a:avLst/>
          </a:prstGeom>
          <a:noFill/>
          <a:ln>
            <a:noFill/>
          </a:ln>
        </p:spPr>
        <p:txBody>
          <a:bodyPr spcFirstLastPara="1" wrap="square" lIns="91425" tIns="91425" rIns="91425" bIns="91425" anchor="t" anchorCtr="0">
            <a:normAutofit/>
          </a:bodyPr>
          <a:lstStyle/>
          <a:p>
            <a:pPr marL="457200" lvl="0" indent="-349250" algn="l" rtl="0">
              <a:lnSpc>
                <a:spcPct val="100000"/>
              </a:lnSpc>
              <a:spcBef>
                <a:spcPts val="0"/>
              </a:spcBef>
              <a:spcAft>
                <a:spcPts val="0"/>
              </a:spcAft>
              <a:buSzPts val="1900"/>
              <a:buChar char="●"/>
            </a:pPr>
            <a:r>
              <a:rPr lang="zh-TW" sz="1900"/>
              <a:t>本專案應用Taiwan-Legal-3B-Instruct 結合 RAG 系統建構法律問答機器人</a:t>
            </a:r>
            <a:endParaRPr sz="1900"/>
          </a:p>
          <a:p>
            <a:pPr marL="0" lvl="0" indent="0" algn="l" rtl="0">
              <a:lnSpc>
                <a:spcPct val="115000"/>
              </a:lnSpc>
              <a:spcBef>
                <a:spcPts val="1200"/>
              </a:spcBef>
              <a:spcAft>
                <a:spcPts val="0"/>
              </a:spcAft>
              <a:buSzPts val="1800"/>
              <a:buNone/>
            </a:pPr>
            <a:r>
              <a:rPr lang="zh-TW" sz="1600" b="1"/>
              <a:t>優點</a:t>
            </a:r>
            <a:r>
              <a:rPr lang="zh-TW" sz="1600"/>
              <a:t>：</a:t>
            </a:r>
            <a:endParaRPr sz="1600"/>
          </a:p>
          <a:p>
            <a:pPr marL="457200" lvl="0" indent="-330200" algn="l" rtl="0">
              <a:lnSpc>
                <a:spcPct val="115000"/>
              </a:lnSpc>
              <a:spcBef>
                <a:spcPts val="1200"/>
              </a:spcBef>
              <a:spcAft>
                <a:spcPts val="0"/>
              </a:spcAft>
              <a:buSzPts val="1600"/>
              <a:buAutoNum type="arabicPeriod"/>
            </a:pPr>
            <a:r>
              <a:rPr lang="zh-TW" sz="1600"/>
              <a:t>使用者可簡單獲取法律相關資訊和知識，特別是一般大眾</a:t>
            </a:r>
            <a:endParaRPr sz="1600"/>
          </a:p>
          <a:p>
            <a:pPr marL="457200" lvl="0" indent="-330200" algn="l" rtl="0">
              <a:lnSpc>
                <a:spcPct val="115000"/>
              </a:lnSpc>
              <a:spcBef>
                <a:spcPts val="0"/>
              </a:spcBef>
              <a:spcAft>
                <a:spcPts val="0"/>
              </a:spcAft>
              <a:buSzPts val="1600"/>
              <a:buAutoNum type="arabicPeriod"/>
            </a:pPr>
            <a:r>
              <a:rPr lang="zh-TW" sz="1600"/>
              <a:t>訓練好的模型，同時可適用/測試在我國其他法規資料庫或管理條例</a:t>
            </a:r>
            <a:endParaRPr sz="1600"/>
          </a:p>
          <a:p>
            <a:pPr marL="457200" lvl="0" indent="-330200" algn="l" rtl="0">
              <a:lnSpc>
                <a:spcPct val="115000"/>
              </a:lnSpc>
              <a:spcBef>
                <a:spcPts val="0"/>
              </a:spcBef>
              <a:spcAft>
                <a:spcPts val="0"/>
              </a:spcAft>
              <a:buSzPts val="1600"/>
              <a:buAutoNum type="arabicPeriod"/>
            </a:pPr>
            <a:r>
              <a:rPr lang="zh-TW" sz="1600"/>
              <a:t>結合 RAG 檢索功能，無須不斷修改模型，僅需更新部分詞向量資料庫內容</a:t>
            </a:r>
            <a:endParaRPr sz="1600"/>
          </a:p>
          <a:p>
            <a:pPr marL="0" lvl="0" indent="0" algn="l" rtl="0">
              <a:lnSpc>
                <a:spcPct val="100000"/>
              </a:lnSpc>
              <a:spcBef>
                <a:spcPts val="0"/>
              </a:spcBef>
              <a:spcAft>
                <a:spcPts val="0"/>
              </a:spcAft>
              <a:buNone/>
            </a:pPr>
            <a:endParaRPr sz="100" b="1"/>
          </a:p>
          <a:p>
            <a:pPr marL="0" lvl="0" indent="0" algn="l" rtl="0">
              <a:lnSpc>
                <a:spcPct val="115000"/>
              </a:lnSpc>
              <a:spcBef>
                <a:spcPts val="1200"/>
              </a:spcBef>
              <a:spcAft>
                <a:spcPts val="0"/>
              </a:spcAft>
              <a:buNone/>
            </a:pPr>
            <a:r>
              <a:rPr lang="zh-TW" sz="1600" b="1"/>
              <a:t>缺點或限制</a:t>
            </a:r>
            <a:r>
              <a:rPr lang="zh-TW" sz="1600"/>
              <a:t>：</a:t>
            </a:r>
            <a:endParaRPr sz="1600"/>
          </a:p>
          <a:p>
            <a:pPr marL="457200" lvl="0" indent="-330200" algn="l" rtl="0">
              <a:lnSpc>
                <a:spcPct val="115000"/>
              </a:lnSpc>
              <a:spcBef>
                <a:spcPts val="1200"/>
              </a:spcBef>
              <a:spcAft>
                <a:spcPts val="0"/>
              </a:spcAft>
              <a:buSzPts val="1600"/>
              <a:buAutoNum type="arabicPeriod"/>
            </a:pPr>
            <a:r>
              <a:rPr lang="zh-TW" sz="1600"/>
              <a:t>使用20部法規資料庫、爬蟲與模型訓練，硬體設備與訓練環境必須足夠</a:t>
            </a:r>
            <a:endParaRPr sz="1600"/>
          </a:p>
          <a:p>
            <a:pPr marL="457200" lvl="0" indent="-330200" algn="l" rtl="0">
              <a:lnSpc>
                <a:spcPct val="115000"/>
              </a:lnSpc>
              <a:spcBef>
                <a:spcPts val="0"/>
              </a:spcBef>
              <a:spcAft>
                <a:spcPts val="0"/>
              </a:spcAft>
              <a:buSzPts val="1600"/>
              <a:buAutoNum type="arabicPeriod"/>
            </a:pPr>
            <a:r>
              <a:rPr lang="zh-TW" sz="1600"/>
              <a:t>需要定期更新資料庫，避免資訊落差造成錯誤結果</a:t>
            </a:r>
            <a:endParaRPr sz="1600"/>
          </a:p>
          <a:p>
            <a:pPr marL="457200" lvl="0" indent="-330200" algn="l" rtl="0">
              <a:lnSpc>
                <a:spcPct val="115000"/>
              </a:lnSpc>
              <a:spcBef>
                <a:spcPts val="0"/>
              </a:spcBef>
              <a:spcAft>
                <a:spcPts val="0"/>
              </a:spcAft>
              <a:buSzPts val="1600"/>
              <a:buAutoNum type="arabicPeriod"/>
            </a:pPr>
            <a:r>
              <a:rPr lang="zh-TW" sz="1600"/>
              <a:t>RAG 檢索模型的效能能亦受限於資料的結構化程度與編碼方式</a:t>
            </a:r>
            <a:endParaRPr sz="1600"/>
          </a:p>
          <a:p>
            <a:pPr marL="0" lvl="0" indent="0" algn="l" rtl="0">
              <a:lnSpc>
                <a:spcPct val="100000"/>
              </a:lnSpc>
              <a:spcBef>
                <a:spcPts val="1200"/>
              </a:spcBef>
              <a:spcAft>
                <a:spcPts val="0"/>
              </a:spcAft>
              <a:buNone/>
            </a:pPr>
            <a:endParaRPr sz="100" b="1"/>
          </a:p>
          <a:p>
            <a:pPr marL="0" lvl="0" indent="0" algn="l" rtl="0">
              <a:lnSpc>
                <a:spcPct val="100000"/>
              </a:lnSpc>
              <a:spcBef>
                <a:spcPts val="1200"/>
              </a:spcBef>
              <a:spcAft>
                <a:spcPts val="0"/>
              </a:spcAft>
              <a:buClr>
                <a:schemeClr val="dk1"/>
              </a:buClr>
              <a:buSzPts val="1800"/>
              <a:buFont typeface="Arial"/>
              <a:buNone/>
            </a:pPr>
            <a:r>
              <a:rPr lang="zh-TW" sz="1600" b="1"/>
              <a:t>精進方法</a:t>
            </a:r>
            <a:r>
              <a:rPr lang="zh-TW" sz="1600"/>
              <a:t>：</a:t>
            </a:r>
            <a:endParaRPr sz="1600"/>
          </a:p>
          <a:p>
            <a:pPr marL="457200" lvl="0" indent="-330200" algn="l" rtl="0">
              <a:lnSpc>
                <a:spcPct val="115000"/>
              </a:lnSpc>
              <a:spcBef>
                <a:spcPts val="1200"/>
              </a:spcBef>
              <a:spcAft>
                <a:spcPts val="0"/>
              </a:spcAft>
              <a:buSzPts val="1600"/>
              <a:buAutoNum type="arabicPeriod"/>
            </a:pPr>
            <a:r>
              <a:rPr lang="zh-TW" sz="1600"/>
              <a:t>在生成的句子中標註資料來源，增強使用者信任感</a:t>
            </a:r>
            <a:endParaRPr sz="1600"/>
          </a:p>
          <a:p>
            <a:pPr marL="457200" lvl="0" indent="-330200" algn="l" rtl="0">
              <a:lnSpc>
                <a:spcPct val="115000"/>
              </a:lnSpc>
              <a:spcBef>
                <a:spcPts val="0"/>
              </a:spcBef>
              <a:spcAft>
                <a:spcPts val="0"/>
              </a:spcAft>
              <a:buSzPts val="1600"/>
              <a:buAutoNum type="arabicPeriod"/>
            </a:pPr>
            <a:r>
              <a:rPr lang="zh-TW" sz="1600"/>
              <a:t>提供法律專業人士或事務所聯絡方式，提供使用者取得專業協助</a:t>
            </a:r>
            <a:endParaRPr sz="1600"/>
          </a:p>
        </p:txBody>
      </p:sp>
      <p:sp>
        <p:nvSpPr>
          <p:cNvPr id="413" name="Google Shape;413;p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21</a:t>
            </a:fld>
            <a:endParaRPr>
              <a:solidFill>
                <a:schemeClr val="dk2"/>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4"/>
          <p:cNvSpPr txBox="1">
            <a:spLocks noGrp="1"/>
          </p:cNvSpPr>
          <p:nvPr>
            <p:ph type="title"/>
          </p:nvPr>
        </p:nvSpPr>
        <p:spPr>
          <a:xfrm>
            <a:off x="819150" y="4004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zh-TW" b="1">
                <a:solidFill>
                  <a:srgbClr val="3C78D8"/>
                </a:solidFill>
              </a:rPr>
              <a:t>Review技術</a:t>
            </a:r>
            <a:endParaRPr b="1">
              <a:solidFill>
                <a:srgbClr val="3C78D8"/>
              </a:solidFill>
            </a:endParaRPr>
          </a:p>
        </p:txBody>
      </p:sp>
      <p:sp>
        <p:nvSpPr>
          <p:cNvPr id="419" name="Google Shape;419;p24"/>
          <p:cNvSpPr txBox="1">
            <a:spLocks noGrp="1"/>
          </p:cNvSpPr>
          <p:nvPr>
            <p:ph type="body" idx="1"/>
          </p:nvPr>
        </p:nvSpPr>
        <p:spPr>
          <a:xfrm>
            <a:off x="311700" y="1152475"/>
            <a:ext cx="8520600" cy="3798300"/>
          </a:xfrm>
          <a:prstGeom prst="rect">
            <a:avLst/>
          </a:prstGeom>
          <a:noFill/>
          <a:ln>
            <a:noFill/>
          </a:ln>
        </p:spPr>
        <p:txBody>
          <a:bodyPr spcFirstLastPara="1" wrap="square" lIns="91425" tIns="91425" rIns="91425" bIns="91425" anchor="t" anchorCtr="0">
            <a:normAutofit lnSpcReduction="10000"/>
          </a:bodyPr>
          <a:lstStyle/>
          <a:p>
            <a:pPr marL="457200" lvl="0" indent="-355600" algn="l" rtl="0">
              <a:lnSpc>
                <a:spcPct val="115000"/>
              </a:lnSpc>
              <a:spcBef>
                <a:spcPts val="0"/>
              </a:spcBef>
              <a:spcAft>
                <a:spcPts val="0"/>
              </a:spcAft>
              <a:buSzPts val="2000"/>
              <a:buChar char="●"/>
            </a:pPr>
            <a:r>
              <a:rPr lang="zh-TW" sz="2000" b="1"/>
              <a:t>Python 網路爬蟲技術：</a:t>
            </a:r>
            <a:endParaRPr sz="2000" b="1"/>
          </a:p>
          <a:p>
            <a:pPr marL="457200" lvl="0" indent="0" algn="l" rtl="0">
              <a:lnSpc>
                <a:spcPct val="115000"/>
              </a:lnSpc>
              <a:spcBef>
                <a:spcPts val="1200"/>
              </a:spcBef>
              <a:spcAft>
                <a:spcPts val="0"/>
              </a:spcAft>
              <a:buSzPts val="1800"/>
              <a:buNone/>
            </a:pPr>
            <a:r>
              <a:rPr lang="zh-TW" sz="1500"/>
              <a:t>自動爬取法務部全國法規資料庫的熱門法規，確保資料來源的即時性與權威性。</a:t>
            </a:r>
            <a:endParaRPr sz="1500"/>
          </a:p>
          <a:p>
            <a:pPr marL="457200" lvl="0" indent="-355600" algn="l" rtl="0">
              <a:lnSpc>
                <a:spcPct val="115000"/>
              </a:lnSpc>
              <a:spcBef>
                <a:spcPts val="1200"/>
              </a:spcBef>
              <a:spcAft>
                <a:spcPts val="0"/>
              </a:spcAft>
              <a:buSzPts val="2000"/>
              <a:buChar char="●"/>
            </a:pPr>
            <a:r>
              <a:rPr lang="zh-TW" sz="2000" b="1"/>
              <a:t>檢索增強生成 (Retrieval Augmented Generation, RAG) 技術：</a:t>
            </a:r>
            <a:endParaRPr sz="2000" b="1"/>
          </a:p>
          <a:p>
            <a:pPr marL="457200" lvl="0" indent="0" algn="l" rtl="0">
              <a:lnSpc>
                <a:spcPct val="115000"/>
              </a:lnSpc>
              <a:spcBef>
                <a:spcPts val="1200"/>
              </a:spcBef>
              <a:spcAft>
                <a:spcPts val="0"/>
              </a:spcAft>
              <a:buSzPts val="1800"/>
              <a:buNone/>
            </a:pPr>
            <a:r>
              <a:rPr lang="zh-TW" sz="1500"/>
              <a:t>提升生成模型的檢索能力，實現更準確的法規匹配與問題解答。</a:t>
            </a:r>
            <a:endParaRPr sz="1500"/>
          </a:p>
          <a:p>
            <a:pPr marL="457200" lvl="0" indent="-355600" algn="l" rtl="0">
              <a:lnSpc>
                <a:spcPct val="115000"/>
              </a:lnSpc>
              <a:spcBef>
                <a:spcPts val="1200"/>
              </a:spcBef>
              <a:spcAft>
                <a:spcPts val="0"/>
              </a:spcAft>
              <a:buSzPts val="2000"/>
              <a:buChar char="●"/>
            </a:pPr>
            <a:r>
              <a:rPr lang="zh-TW" sz="2000" b="1"/>
              <a:t>Llama-3.2-Taiwan-Legal-3B-Instruct 模型：</a:t>
            </a:r>
            <a:endParaRPr sz="2000" b="1"/>
          </a:p>
          <a:p>
            <a:pPr marL="457200" lvl="0" indent="0" algn="l" rtl="0">
              <a:lnSpc>
                <a:spcPct val="115000"/>
              </a:lnSpc>
              <a:spcBef>
                <a:spcPts val="1200"/>
              </a:spcBef>
              <a:spcAft>
                <a:spcPts val="0"/>
              </a:spcAft>
              <a:buSzPts val="1800"/>
              <a:buNone/>
            </a:pPr>
            <a:r>
              <a:rPr lang="zh-TW" sz="1500"/>
              <a:t>針對法條文字資料進行詞向量化處理，轉換為可檢索的結構化資料，便於後續應用。</a:t>
            </a:r>
            <a:endParaRPr sz="1500"/>
          </a:p>
          <a:p>
            <a:pPr marL="457200" lvl="0" indent="-355600" algn="l" rtl="0">
              <a:lnSpc>
                <a:spcPct val="115000"/>
              </a:lnSpc>
              <a:spcBef>
                <a:spcPts val="1200"/>
              </a:spcBef>
              <a:spcAft>
                <a:spcPts val="0"/>
              </a:spcAft>
              <a:buSzPts val="2000"/>
              <a:buChar char="●"/>
            </a:pPr>
            <a:r>
              <a:rPr lang="zh-TW" sz="2000" b="1"/>
              <a:t>聊天機器人應用 (Line bot)：</a:t>
            </a:r>
            <a:endParaRPr sz="2000" b="1"/>
          </a:p>
          <a:p>
            <a:pPr marL="457200" lvl="0" indent="0" algn="l" rtl="0">
              <a:lnSpc>
                <a:spcPct val="115000"/>
              </a:lnSpc>
              <a:spcBef>
                <a:spcPts val="1200"/>
              </a:spcBef>
              <a:spcAft>
                <a:spcPts val="1200"/>
              </a:spcAft>
              <a:buSzPts val="1800"/>
              <a:buNone/>
            </a:pPr>
            <a:r>
              <a:rPr lang="zh-TW" sz="1500"/>
              <a:t>利用 LINE 聊天機器人平台，實現即時互動的智慧問答功能。</a:t>
            </a:r>
            <a:endParaRPr sz="1500"/>
          </a:p>
        </p:txBody>
      </p:sp>
      <p:sp>
        <p:nvSpPr>
          <p:cNvPr id="420" name="Google Shape;420;p2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22</a:t>
            </a:fld>
            <a:endParaRPr>
              <a:solidFill>
                <a:schemeClr val="dk2"/>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5"/>
          <p:cNvSpPr txBox="1">
            <a:spLocks noGrp="1"/>
          </p:cNvSpPr>
          <p:nvPr>
            <p:ph type="title"/>
          </p:nvPr>
        </p:nvSpPr>
        <p:spPr>
          <a:xfrm>
            <a:off x="819150" y="4314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zh-TW" b="1">
                <a:solidFill>
                  <a:srgbClr val="3C78D8"/>
                </a:solidFill>
              </a:rPr>
              <a:t>創新與專案貢獻</a:t>
            </a:r>
            <a:endParaRPr b="1">
              <a:solidFill>
                <a:srgbClr val="3C78D8"/>
              </a:solidFill>
            </a:endParaRPr>
          </a:p>
        </p:txBody>
      </p:sp>
      <p:sp>
        <p:nvSpPr>
          <p:cNvPr id="426" name="Google Shape;426;p25"/>
          <p:cNvSpPr txBox="1">
            <a:spLocks noGrp="1"/>
          </p:cNvSpPr>
          <p:nvPr>
            <p:ph type="body" idx="1"/>
          </p:nvPr>
        </p:nvSpPr>
        <p:spPr>
          <a:xfrm>
            <a:off x="311700" y="1152475"/>
            <a:ext cx="8520600" cy="3834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zh-TW" sz="2000" b="1"/>
              <a:t>  降低法律資訊門檻：</a:t>
            </a:r>
            <a:endParaRPr sz="2000" b="1"/>
          </a:p>
          <a:p>
            <a:pPr marL="457200" lvl="0" indent="0" algn="l" rtl="0">
              <a:lnSpc>
                <a:spcPct val="115000"/>
              </a:lnSpc>
              <a:spcBef>
                <a:spcPts val="1200"/>
              </a:spcBef>
              <a:spcAft>
                <a:spcPts val="0"/>
              </a:spcAft>
              <a:buSzPts val="1800"/>
              <a:buNone/>
            </a:pPr>
            <a:r>
              <a:rPr lang="zh-TW"/>
              <a:t>藉由智慧QA系統，使用者可以簡便得到問題的解答，大幅減少理解成本與溝通障礙。</a:t>
            </a:r>
            <a:endParaRPr/>
          </a:p>
          <a:p>
            <a:pPr marL="571500" lvl="0" indent="-457200" algn="l" rtl="0">
              <a:lnSpc>
                <a:spcPct val="115000"/>
              </a:lnSpc>
              <a:spcBef>
                <a:spcPts val="1200"/>
              </a:spcBef>
              <a:spcAft>
                <a:spcPts val="0"/>
              </a:spcAft>
              <a:buSzPts val="1800"/>
              <a:buFont typeface="Arial"/>
              <a:buAutoNum type="arabicPeriod" startAt="2"/>
            </a:pPr>
            <a:r>
              <a:rPr lang="zh-TW" sz="2000" b="1"/>
              <a:t>提升用戶法律意識：</a:t>
            </a:r>
            <a:endParaRPr sz="2000" b="1"/>
          </a:p>
          <a:p>
            <a:pPr marL="457200" lvl="0" indent="0" algn="l" rtl="0">
              <a:lnSpc>
                <a:spcPct val="115000"/>
              </a:lnSpc>
              <a:spcBef>
                <a:spcPts val="1200"/>
              </a:spcBef>
              <a:spcAft>
                <a:spcPts val="0"/>
              </a:spcAft>
              <a:buSzPts val="1800"/>
              <a:buNone/>
            </a:pPr>
            <a:r>
              <a:rPr lang="zh-TW"/>
              <a:t>智慧QA系統讓法律和職安知識以更高效的方式普及，讓企業與一般使用者在第一時間快速利用人工智慧工具。</a:t>
            </a:r>
            <a:endParaRPr/>
          </a:p>
          <a:p>
            <a:pPr marL="571500" lvl="0" indent="-457200" algn="l" rtl="0">
              <a:lnSpc>
                <a:spcPct val="115000"/>
              </a:lnSpc>
              <a:spcBef>
                <a:spcPts val="1200"/>
              </a:spcBef>
              <a:spcAft>
                <a:spcPts val="0"/>
              </a:spcAft>
              <a:buSzPts val="1800"/>
              <a:buFont typeface="Arial"/>
              <a:buAutoNum type="arabicPeriod" startAt="3"/>
            </a:pPr>
            <a:r>
              <a:rPr lang="zh-TW" sz="2000" b="1"/>
              <a:t>推動數位轉型：</a:t>
            </a:r>
            <a:endParaRPr sz="2000" b="1"/>
          </a:p>
          <a:p>
            <a:pPr marL="457200" lvl="0" indent="0" algn="l" rtl="0">
              <a:lnSpc>
                <a:spcPct val="115000"/>
              </a:lnSpc>
              <a:spcBef>
                <a:spcPts val="1200"/>
              </a:spcBef>
              <a:spcAft>
                <a:spcPts val="1200"/>
              </a:spcAft>
              <a:buSzPts val="1800"/>
              <a:buNone/>
            </a:pPr>
            <a:r>
              <a:rPr lang="zh-TW"/>
              <a:t>以大型語言模型和 RAG 技術為核心，革新法律教育與諮詢流程，展現數位轉型的實際成效。</a:t>
            </a:r>
            <a:endParaRPr/>
          </a:p>
        </p:txBody>
      </p:sp>
      <p:sp>
        <p:nvSpPr>
          <p:cNvPr id="427" name="Google Shape;427;p2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23</a:t>
            </a:fld>
            <a:endParaRPr>
              <a:solidFill>
                <a:schemeClr val="dk2"/>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6"/>
          <p:cNvSpPr txBox="1">
            <a:spLocks noGrp="1"/>
          </p:cNvSpPr>
          <p:nvPr>
            <p:ph type="body" idx="1"/>
          </p:nvPr>
        </p:nvSpPr>
        <p:spPr>
          <a:xfrm>
            <a:off x="311700" y="968575"/>
            <a:ext cx="8485500" cy="40884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zh-TW" sz="1500"/>
              <a:t>本專案的核心價值在於</a:t>
            </a:r>
            <a:r>
              <a:rPr lang="zh-TW" sz="1500" b="1">
                <a:solidFill>
                  <a:srgbClr val="0070C0"/>
                </a:solidFill>
              </a:rPr>
              <a:t>簡化使用者對於法律相關知識獲取的門檻</a:t>
            </a:r>
            <a:r>
              <a:rPr lang="zh-TW" sz="1500"/>
              <a:t>，為用戶提供了一個即時、便捷且準確的法律資訊平台。透過自動化的智慧QA系統，用戶能夠快速查詢並理解法規內容，避免對法律知識不熟悉所帶來的潛在風險。</a:t>
            </a:r>
            <a:endParaRPr sz="1500"/>
          </a:p>
          <a:p>
            <a:pPr marL="0" lvl="0" indent="0" algn="l" rtl="0">
              <a:lnSpc>
                <a:spcPct val="150000"/>
              </a:lnSpc>
              <a:spcBef>
                <a:spcPts val="0"/>
              </a:spcBef>
              <a:spcAft>
                <a:spcPts val="0"/>
              </a:spcAft>
              <a:buNone/>
            </a:pPr>
            <a:endParaRPr sz="800"/>
          </a:p>
          <a:p>
            <a:pPr marL="457200" lvl="0" indent="-323850" algn="l" rtl="0">
              <a:lnSpc>
                <a:spcPct val="150000"/>
              </a:lnSpc>
              <a:spcBef>
                <a:spcPts val="1200"/>
              </a:spcBef>
              <a:spcAft>
                <a:spcPts val="0"/>
              </a:spcAft>
              <a:buSzPts val="1500"/>
              <a:buChar char="●"/>
            </a:pPr>
            <a:r>
              <a:rPr lang="zh-TW" sz="1500"/>
              <a:t>未來，這個系統的應用前景廣泛，尤其在以下幾個領域具備巨大的潛力：</a:t>
            </a:r>
            <a:endParaRPr sz="1500"/>
          </a:p>
          <a:p>
            <a:pPr marL="914400" lvl="0" indent="-317500" algn="l" rtl="0">
              <a:lnSpc>
                <a:spcPct val="150000"/>
              </a:lnSpc>
              <a:spcBef>
                <a:spcPts val="1200"/>
              </a:spcBef>
              <a:spcAft>
                <a:spcPts val="0"/>
              </a:spcAft>
              <a:buSzPts val="1400"/>
              <a:buAutoNum type="arabicPeriod"/>
            </a:pPr>
            <a:r>
              <a:rPr lang="zh-TW" sz="1600" b="1"/>
              <a:t>多領域法律知識擴展：</a:t>
            </a:r>
            <a:r>
              <a:rPr lang="zh-TW" sz="1500"/>
              <a:t>系統涵蓋大部分常見的法律領域，如勞基法、民法、刑法等，為各行各業提供全方位的法律咨詢服務。隨著人工智慧技術的進一步發展，系統將能夠處理更複雜的法律問題，並提供更精確的解答。</a:t>
            </a:r>
            <a:endParaRPr/>
          </a:p>
          <a:p>
            <a:pPr marL="914400" lvl="0" indent="-317500" algn="l" rtl="0">
              <a:lnSpc>
                <a:spcPct val="150000"/>
              </a:lnSpc>
              <a:spcBef>
                <a:spcPts val="0"/>
              </a:spcBef>
              <a:spcAft>
                <a:spcPts val="0"/>
              </a:spcAft>
              <a:buSzPts val="1400"/>
              <a:buAutoNum type="arabicPeriod"/>
            </a:pPr>
            <a:r>
              <a:rPr lang="zh-TW" sz="1600" b="1"/>
              <a:t>企業合規與風險管理：</a:t>
            </a:r>
            <a:r>
              <a:rPr lang="zh-TW" sz="1500"/>
              <a:t>隨著企業對法規遵循的需求日益增加，這套系統可作為企業合規部門的重要工具。它能實時更新法律變動，幫助企業及時了解並應對法律風險，降低因法規不合規所帶來的罰款或訴訟風險。</a:t>
            </a:r>
            <a:endParaRPr sz="1500"/>
          </a:p>
        </p:txBody>
      </p:sp>
      <p:sp>
        <p:nvSpPr>
          <p:cNvPr id="433" name="Google Shape;433;p26"/>
          <p:cNvSpPr txBox="1">
            <a:spLocks noGrp="1"/>
          </p:cNvSpPr>
          <p:nvPr>
            <p:ph type="title"/>
          </p:nvPr>
        </p:nvSpPr>
        <p:spPr>
          <a:xfrm>
            <a:off x="819150" y="3279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zh-TW" b="1">
                <a:solidFill>
                  <a:srgbClr val="3C78D8"/>
                </a:solidFill>
              </a:rPr>
              <a:t>專案價值與應用前景</a:t>
            </a:r>
            <a:endParaRPr b="1">
              <a:solidFill>
                <a:srgbClr val="3C78D8"/>
              </a:solidFill>
            </a:endParaRPr>
          </a:p>
        </p:txBody>
      </p:sp>
      <p:sp>
        <p:nvSpPr>
          <p:cNvPr id="434" name="Google Shape;434;p2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24</a:t>
            </a:fld>
            <a:endParaRPr>
              <a:solidFill>
                <a:schemeClr val="dk2"/>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zh-TW" sz="3000" b="1"/>
              <a:t>5. 參考資料</a:t>
            </a:r>
            <a:endParaRPr sz="3000" b="1"/>
          </a:p>
        </p:txBody>
      </p:sp>
      <p:sp>
        <p:nvSpPr>
          <p:cNvPr id="473" name="Google Shape;473;p2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25</a:t>
            </a:fld>
            <a:endParaRPr>
              <a:solidFill>
                <a:schemeClr val="dk2"/>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0"/>
          <p:cNvSpPr txBox="1">
            <a:spLocks noGrp="1"/>
          </p:cNvSpPr>
          <p:nvPr>
            <p:ph type="body" idx="1"/>
          </p:nvPr>
        </p:nvSpPr>
        <p:spPr>
          <a:xfrm>
            <a:off x="311700" y="719925"/>
            <a:ext cx="8485500" cy="3625800"/>
          </a:xfrm>
          <a:prstGeom prst="rect">
            <a:avLst/>
          </a:prstGeom>
          <a:noFill/>
          <a:ln>
            <a:noFill/>
          </a:ln>
        </p:spPr>
        <p:txBody>
          <a:bodyPr spcFirstLastPara="1" wrap="square" lIns="91425" tIns="91425" rIns="91425" bIns="91425" anchor="ctr" anchorCtr="0">
            <a:noAutofit/>
          </a:bodyPr>
          <a:lstStyle/>
          <a:p>
            <a:pPr marL="457200" lvl="0" indent="-336550" algn="l" rtl="0">
              <a:lnSpc>
                <a:spcPct val="200000"/>
              </a:lnSpc>
              <a:spcBef>
                <a:spcPts val="0"/>
              </a:spcBef>
              <a:spcAft>
                <a:spcPts val="0"/>
              </a:spcAft>
              <a:buSzPts val="1700"/>
              <a:buAutoNum type="arabicPeriod"/>
            </a:pPr>
            <a:r>
              <a:rPr lang="zh-TW" sz="1700" u="sng">
                <a:solidFill>
                  <a:schemeClr val="hlink"/>
                </a:solidFill>
                <a:hlinkClick r:id="rId3"/>
              </a:rPr>
              <a:t>什麼是 RAG (檢索增強生成) ?</a:t>
            </a:r>
            <a:endParaRPr sz="1700"/>
          </a:p>
          <a:p>
            <a:pPr marL="457200" lvl="0" indent="-336550" algn="l" rtl="0">
              <a:lnSpc>
                <a:spcPct val="200000"/>
              </a:lnSpc>
              <a:spcBef>
                <a:spcPts val="0"/>
              </a:spcBef>
              <a:spcAft>
                <a:spcPts val="0"/>
              </a:spcAft>
              <a:buSzPts val="1700"/>
              <a:buAutoNum type="arabicPeriod"/>
            </a:pPr>
            <a:r>
              <a:rPr lang="zh-TW" sz="1700" u="sng">
                <a:solidFill>
                  <a:schemeClr val="hlink"/>
                </a:solidFill>
                <a:hlinkClick r:id="rId4"/>
              </a:rPr>
              <a:t>AI 開發中的 RAG 簡介</a:t>
            </a:r>
            <a:endParaRPr sz="1700"/>
          </a:p>
          <a:p>
            <a:pPr marL="457200" lvl="0" indent="-336550" algn="l" rtl="0">
              <a:lnSpc>
                <a:spcPct val="200000"/>
              </a:lnSpc>
              <a:spcBef>
                <a:spcPts val="0"/>
              </a:spcBef>
              <a:spcAft>
                <a:spcPts val="0"/>
              </a:spcAft>
              <a:buSzPts val="1700"/>
              <a:buAutoNum type="arabicPeriod"/>
            </a:pPr>
            <a:r>
              <a:rPr lang="zh-TW" sz="1700" u="sng">
                <a:solidFill>
                  <a:schemeClr val="hlink"/>
                </a:solidFill>
                <a:hlinkClick r:id="rId5"/>
              </a:rPr>
              <a:t>全國法規資料庫-熱門法規</a:t>
            </a:r>
            <a:endParaRPr sz="1700"/>
          </a:p>
          <a:p>
            <a:pPr marL="457200" lvl="0" indent="-336550" algn="l" rtl="0">
              <a:lnSpc>
                <a:spcPct val="200000"/>
              </a:lnSpc>
              <a:spcBef>
                <a:spcPts val="0"/>
              </a:spcBef>
              <a:spcAft>
                <a:spcPts val="0"/>
              </a:spcAft>
              <a:buSzPts val="1700"/>
              <a:buAutoNum type="arabicPeriod"/>
            </a:pPr>
            <a:r>
              <a:rPr lang="zh-TW" sz="1700" u="sng">
                <a:solidFill>
                  <a:schemeClr val="hlink"/>
                </a:solidFill>
                <a:hlinkClick r:id="rId6"/>
              </a:rPr>
              <a:t>Hugging Face : lianghsun/Llama-3.2-Taiwan-Legal-3B-Instruct</a:t>
            </a:r>
            <a:endParaRPr sz="1700"/>
          </a:p>
          <a:p>
            <a:pPr marL="457200" lvl="0" indent="-336550" algn="l" rtl="0">
              <a:lnSpc>
                <a:spcPct val="200000"/>
              </a:lnSpc>
              <a:spcBef>
                <a:spcPts val="0"/>
              </a:spcBef>
              <a:spcAft>
                <a:spcPts val="0"/>
              </a:spcAft>
              <a:buSzPts val="1700"/>
              <a:buAutoNum type="arabicPeriod"/>
            </a:pPr>
            <a:r>
              <a:rPr lang="zh-TW" sz="1700" u="sng">
                <a:solidFill>
                  <a:schemeClr val="hlink"/>
                </a:solidFill>
                <a:hlinkClick r:id="rId7"/>
              </a:rPr>
              <a:t>全國法規資料庫-智慧查找案例-職業災害勞工權益-向雇主請求給付</a:t>
            </a:r>
            <a:endParaRPr sz="1700"/>
          </a:p>
          <a:p>
            <a:pPr marL="457200" lvl="0" indent="-336550" algn="l" rtl="0">
              <a:lnSpc>
                <a:spcPct val="200000"/>
              </a:lnSpc>
              <a:spcBef>
                <a:spcPts val="0"/>
              </a:spcBef>
              <a:spcAft>
                <a:spcPts val="0"/>
              </a:spcAft>
              <a:buSzPts val="1700"/>
              <a:buAutoNum type="arabicPeriod"/>
            </a:pPr>
            <a:r>
              <a:rPr lang="zh-TW" sz="1700" u="sng">
                <a:solidFill>
                  <a:schemeClr val="hlink"/>
                </a:solidFill>
                <a:hlinkClick r:id="rId8"/>
              </a:rPr>
              <a:t>全國法規資料庫-智慧查找案例-職業災害勞工權益-向勞工保險局請求給付</a:t>
            </a:r>
            <a:endParaRPr sz="1700"/>
          </a:p>
          <a:p>
            <a:pPr marL="457200" lvl="0" indent="-336550" algn="l" rtl="0">
              <a:lnSpc>
                <a:spcPct val="200000"/>
              </a:lnSpc>
              <a:spcBef>
                <a:spcPts val="0"/>
              </a:spcBef>
              <a:spcAft>
                <a:spcPts val="0"/>
              </a:spcAft>
              <a:buSzPts val="1700"/>
              <a:buAutoNum type="arabicPeriod"/>
            </a:pPr>
            <a:r>
              <a:rPr lang="zh-TW" sz="1700" u="sng">
                <a:solidFill>
                  <a:srgbClr val="0097A7"/>
                </a:solidFill>
                <a:latin typeface="Arial"/>
                <a:ea typeface="Arial"/>
                <a:cs typeface="Arial"/>
                <a:sym typeface="Arial"/>
                <a:hlinkClick r:id="rId9">
                  <a:extLst>
                    <a:ext uri="{A12FA001-AC4F-418D-AE19-62706E023703}">
                      <ahyp:hlinkClr xmlns:ahyp="http://schemas.microsoft.com/office/drawing/2018/hyperlinkcolor" val="tx"/>
                    </a:ext>
                  </a:extLst>
                </a:hlinkClick>
              </a:rPr>
              <a:t>STEAM 教育學習網-Python 教學</a:t>
            </a:r>
            <a:endParaRPr sz="1700"/>
          </a:p>
        </p:txBody>
      </p:sp>
      <p:sp>
        <p:nvSpPr>
          <p:cNvPr id="479" name="Google Shape;479;p3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26</a:t>
            </a:fld>
            <a:endParaRPr>
              <a:solidFill>
                <a:schemeClr val="dk2"/>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1"/>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3131"/>
              <a:buNone/>
            </a:pPr>
            <a:r>
              <a:rPr lang="zh-TW" sz="2750" b="1"/>
              <a:t>6. 補充、實驗資料</a:t>
            </a:r>
            <a:endParaRPr sz="2750" b="1"/>
          </a:p>
        </p:txBody>
      </p:sp>
      <p:sp>
        <p:nvSpPr>
          <p:cNvPr id="485" name="Google Shape;485;p3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27</a:t>
            </a:fld>
            <a:endParaRPr>
              <a:solidFill>
                <a:schemeClr val="dk2"/>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2"/>
          <p:cNvSpPr txBox="1">
            <a:spLocks noGrp="1"/>
          </p:cNvSpPr>
          <p:nvPr>
            <p:ph type="title"/>
          </p:nvPr>
        </p:nvSpPr>
        <p:spPr>
          <a:xfrm>
            <a:off x="311700" y="388400"/>
            <a:ext cx="85206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990"/>
              <a:buNone/>
            </a:pPr>
            <a:r>
              <a:rPr lang="zh-TW" sz="1500" u="sng">
                <a:solidFill>
                  <a:schemeClr val="hlink"/>
                </a:solidFill>
                <a:hlinkClick r:id="rId3" action="ppaction://hlinksldjump"/>
              </a:rPr>
              <a:t>實驗資料1:大型語言模型Taiwan-Legal-3B-Instruct經過3種詞向量資料庫進行RAG流程後的回答</a:t>
            </a:r>
            <a:endParaRPr sz="1500"/>
          </a:p>
        </p:txBody>
      </p:sp>
      <p:sp>
        <p:nvSpPr>
          <p:cNvPr id="491" name="Google Shape;491;p32"/>
          <p:cNvSpPr txBox="1">
            <a:spLocks noGrp="1"/>
          </p:cNvSpPr>
          <p:nvPr>
            <p:ph type="body" idx="1"/>
          </p:nvPr>
        </p:nvSpPr>
        <p:spPr>
          <a:xfrm>
            <a:off x="311700" y="851275"/>
            <a:ext cx="8520600" cy="418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SzPts val="1800"/>
              <a:buNone/>
            </a:pPr>
            <a:r>
              <a:rPr lang="zh-TW" sz="1200" b="1">
                <a:solidFill>
                  <a:srgbClr val="000000"/>
                </a:solidFill>
              </a:rPr>
              <a:t>問題：</a:t>
            </a:r>
            <a:r>
              <a:rPr lang="zh-TW" sz="1200">
                <a:solidFill>
                  <a:srgbClr val="000000"/>
                </a:solidFill>
              </a:rPr>
              <a:t>在上班通勤時發生車禍導致骨折，勞工可以向雇主請求醫療賠償嗎?</a:t>
            </a:r>
            <a:endParaRPr sz="1200">
              <a:solidFill>
                <a:srgbClr val="000000"/>
              </a:solidFill>
            </a:endParaRPr>
          </a:p>
          <a:p>
            <a:pPr marL="0" lvl="0" indent="0" algn="l" rtl="0">
              <a:lnSpc>
                <a:spcPct val="115000"/>
              </a:lnSpc>
              <a:spcBef>
                <a:spcPts val="1200"/>
              </a:spcBef>
              <a:spcAft>
                <a:spcPts val="0"/>
              </a:spcAft>
              <a:buSzPts val="1800"/>
              <a:buNone/>
            </a:pPr>
            <a:r>
              <a:rPr lang="zh-TW" sz="1200" b="1">
                <a:solidFill>
                  <a:srgbClr val="000000"/>
                </a:solidFill>
              </a:rPr>
              <a:t>參考回答：</a:t>
            </a:r>
            <a:r>
              <a:rPr lang="zh-TW" sz="1200" u="sng">
                <a:solidFill>
                  <a:schemeClr val="hlink"/>
                </a:solidFill>
                <a:hlinkClick r:id="rId4"/>
              </a:rPr>
              <a:t>https://law.moj.gov.tw/SmartSearch/Theme.aspx?T=44&amp;O=2.2.1</a:t>
            </a:r>
            <a:endParaRPr sz="1200" b="1">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遭受職業傷害勞工，依據勞動基準法第59條各款規定，可向雇主請求醫療補償、工資補償、失能補償及死亡補償等請求四種權利。惟勞工因職業傷害死亡時，雇主應給與之五個月平均工資喪葬費與四十個月平均工資死亡補償，由其遺屬受領。</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b="1">
                <a:solidFill>
                  <a:srgbClr val="0000FF"/>
                </a:solidFill>
              </a:rPr>
              <a:t>模型未經過RAG流程的回答：</a:t>
            </a:r>
            <a:endParaRPr sz="1200" b="1">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a:solidFill>
                  <a:srgbClr val="000000"/>
                </a:solidFill>
              </a:rPr>
              <a:t>根據《勞動基準法》第59條規定，勞工因職業災害致傷病時，雇主應給予醫療補助；但若是因勞工的過失造成傷害，則不適用此規定。因此，在這種情況下，雇主是否需提供醫療補助取決於肇事責任的認定結果。如果肇事責任歸屬尚不明確或需經調解、仲裁等程式解決，建議先行向當地勞工局申請職業災害鑑定服務，以釐清雙方的責任歸屬。user</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a:solidFill>
                  <a:srgbClr val="000000"/>
                </a:solidFill>
              </a:rPr>
              <a:t>根據《勞動基準法》第59條規定，若勞工因職業災害致傷病且非屬其過失原因所致，則雇主應負起醫療補助的責任；但若是因勞工的過失造成傷害，則不適用此規定。因此，在這種情況下，雇主是否需提供醫療補助取決於肇事責任的認定結果。user... </a:t>
            </a:r>
            <a:r>
              <a:rPr lang="zh-TW" sz="1200" b="1">
                <a:solidFill>
                  <a:srgbClr val="000000"/>
                </a:solidFill>
              </a:rPr>
              <a:t>[跳針的段落]</a:t>
            </a:r>
            <a:endParaRPr sz="1200" b="1">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a:solidFill>
                  <a:srgbClr val="000000"/>
                </a:solidFill>
              </a:rPr>
              <a:t>如果無法確定肇事責任歸屬，建議先行向當地勞工局申請職業災害鑑定服務，以釐清雙方的責任歸屬。user</a:t>
            </a:r>
            <a:endParaRPr sz="1200">
              <a:solidFill>
                <a:srgbClr val="000000"/>
              </a:solidFill>
            </a:endParaRPr>
          </a:p>
          <a:p>
            <a:pPr marL="0" lvl="0" indent="0" algn="l" rtl="0">
              <a:lnSpc>
                <a:spcPct val="100000"/>
              </a:lnSpc>
              <a:spcBef>
                <a:spcPts val="1200"/>
              </a:spcBef>
              <a:spcAft>
                <a:spcPts val="0"/>
              </a:spcAft>
              <a:buSzPts val="1800"/>
              <a:buNone/>
            </a:pPr>
            <a:r>
              <a:rPr lang="zh-TW" sz="1200">
                <a:solidFill>
                  <a:srgbClr val="000000"/>
                </a:solidFill>
              </a:rPr>
              <a:t>根據《勞動基準法》第59條規定，若勞工因職業災害致傷病且非屬其過失原因所致，則雇主應負起醫療補助的責任；但若是因勞工的過失造成傷害，則不適用此規定。因此，在這種情況下，雇主是否需提供醫療</a:t>
            </a:r>
            <a:endParaRPr sz="1200">
              <a:solidFill>
                <a:srgbClr val="000000"/>
              </a:solidFill>
            </a:endParaRPr>
          </a:p>
        </p:txBody>
      </p:sp>
      <p:sp>
        <p:nvSpPr>
          <p:cNvPr id="492" name="Google Shape;492;p3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28</a:t>
            </a:fld>
            <a:endParaRPr>
              <a:solidFill>
                <a:schemeClr val="dk2"/>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3"/>
          <p:cNvSpPr txBox="1">
            <a:spLocks noGrp="1"/>
          </p:cNvSpPr>
          <p:nvPr>
            <p:ph type="title"/>
          </p:nvPr>
        </p:nvSpPr>
        <p:spPr>
          <a:xfrm>
            <a:off x="311700" y="388400"/>
            <a:ext cx="85206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zh-TW" sz="1500" u="sng">
                <a:solidFill>
                  <a:schemeClr val="hlink"/>
                </a:solidFill>
                <a:hlinkClick r:id="rId3" action="ppaction://hlinksldjump"/>
              </a:rPr>
              <a:t>實驗資料1:大型語言模型Taiwan-Legal-3B-Instruct經過3種詞向量資料庫進行RAG流程後的回答</a:t>
            </a:r>
            <a:endParaRPr/>
          </a:p>
        </p:txBody>
      </p:sp>
      <p:sp>
        <p:nvSpPr>
          <p:cNvPr id="498" name="Google Shape;498;p33"/>
          <p:cNvSpPr txBox="1">
            <a:spLocks noGrp="1"/>
          </p:cNvSpPr>
          <p:nvPr>
            <p:ph type="body" idx="1"/>
          </p:nvPr>
        </p:nvSpPr>
        <p:spPr>
          <a:xfrm>
            <a:off x="311700" y="1017725"/>
            <a:ext cx="8520600" cy="39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zh-TW" sz="1200" b="1">
                <a:solidFill>
                  <a:srgbClr val="0000FF"/>
                </a:solidFill>
              </a:rPr>
              <a:t>模型經過詞向量資料庫1進行RAG流程的回答：</a:t>
            </a:r>
            <a:endParaRPr sz="1200" b="1">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根據《勞動基準法》第59條規定，勞工因職業災害或職業病致傷害或罹患疾病時，雇主應給予醫療補助；而在本例中，雖然是因車禍導致骨折，但若該車禍是因工作相關的原因所致（例如在施工現場遭到碰撞），則仍可視為職業災害的一種形式。因此，勞工可以向雇主請求醫療賠償。system</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b="1">
                <a:solidFill>
                  <a:srgbClr val="0000FF"/>
                </a:solidFill>
              </a:rPr>
              <a:t>模型經過詞向量資料庫2進行RAG流程的回答：</a:t>
            </a:r>
            <a:endParaRPr sz="1200" b="1">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根據勞動基準法第59條規定，若勞工在醫療期間不能工作且不符合失能給付標準的情況下，雇主需一次給付四十個月的平均工資作為補償。然而，在此案例中，雖然勞工在工作期間遭遇車禍造成骨折並休養，但並未達到喪失原有工作能力的程度。因此，雖然符合醫療期間的要求，但尚不足以依據該法規定向雇主請求醫療賠償。此外，若車禍是由於工作場所的環境或行為所致，則可能涉及職業災害補償相關規定，如道路交通管理處罰條例第35-2條等規定。建議您進一步諮詢專業人士以獲得更準確的資訊和協助。</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b="1">
                <a:solidFill>
                  <a:srgbClr val="0000FF"/>
                </a:solidFill>
              </a:rPr>
              <a:t>模型經過詞向量資料庫3進行RAG流程的回答：</a:t>
            </a:r>
            <a:endParaRPr sz="1200" b="1">
              <a:solidFill>
                <a:srgbClr val="000000"/>
              </a:solidFill>
            </a:endParaRPr>
          </a:p>
          <a:p>
            <a:pPr marL="0" lvl="0" indent="0" algn="l" rtl="0">
              <a:lnSpc>
                <a:spcPct val="115000"/>
              </a:lnSpc>
              <a:spcBef>
                <a:spcPts val="1200"/>
              </a:spcBef>
              <a:spcAft>
                <a:spcPts val="1200"/>
              </a:spcAft>
              <a:buSzPts val="1800"/>
              <a:buNone/>
            </a:pPr>
            <a:r>
              <a:rPr lang="zh-TW" sz="1200">
                <a:solidFill>
                  <a:srgbClr val="000000"/>
                </a:solidFill>
              </a:rPr>
              <a:t>是的，根據勞動基準法第59條規定，勞工在工作中遭遇職業災害時（如車禍）可向雇主請求醫療賠償。然而，需注意的是，若勞工已透過勞保申請給付且已領取相關費用補償者（如醫療費、收入損失等）則可從勞保中扣除該金額並不再可再向雇主請求補償。因此建議先確認是否已在勞保領取相關費用補償後再行決定是否向雇主提出申請醫療賠償。system</a:t>
            </a:r>
            <a:endParaRPr sz="1200">
              <a:solidFill>
                <a:srgbClr val="000000"/>
              </a:solidFill>
            </a:endParaRPr>
          </a:p>
        </p:txBody>
      </p:sp>
      <p:sp>
        <p:nvSpPr>
          <p:cNvPr id="499" name="Google Shape;499;p3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29</a:t>
            </a:fld>
            <a:endParaRPr>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sz="3020" b="1"/>
              <a:t>1. 簡介</a:t>
            </a:r>
            <a:endParaRPr sz="3020" b="1"/>
          </a:p>
        </p:txBody>
      </p:sp>
      <p:sp>
        <p:nvSpPr>
          <p:cNvPr id="148" name="Google Shape;148;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3</a:t>
            </a:fld>
            <a:endParaRPr>
              <a:solidFill>
                <a:schemeClr val="dk2"/>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title"/>
          </p:nvPr>
        </p:nvSpPr>
        <p:spPr>
          <a:xfrm>
            <a:off x="498100" y="388400"/>
            <a:ext cx="81480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zh-TW" sz="1500" u="sng">
                <a:solidFill>
                  <a:schemeClr val="hlink"/>
                </a:solidFill>
                <a:hlinkClick r:id="rId3" action="ppaction://hlinksldjump"/>
              </a:rPr>
              <a:t>實驗資料2:大型語言模型Llama-3.2-3B-Instruct經過3種詞向量資料庫進行RAG流程後的回答</a:t>
            </a:r>
            <a:endParaRPr sz="1500"/>
          </a:p>
        </p:txBody>
      </p:sp>
      <p:sp>
        <p:nvSpPr>
          <p:cNvPr id="505" name="Google Shape;505;p34"/>
          <p:cNvSpPr txBox="1">
            <a:spLocks noGrp="1"/>
          </p:cNvSpPr>
          <p:nvPr>
            <p:ph type="body" idx="1"/>
          </p:nvPr>
        </p:nvSpPr>
        <p:spPr>
          <a:xfrm>
            <a:off x="498100" y="1047975"/>
            <a:ext cx="8148000" cy="37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800"/>
              <a:buNone/>
            </a:pPr>
            <a:r>
              <a:rPr lang="zh-TW" sz="1200" b="1">
                <a:solidFill>
                  <a:srgbClr val="000000"/>
                </a:solidFill>
              </a:rPr>
              <a:t>問題：</a:t>
            </a:r>
            <a:r>
              <a:rPr lang="zh-TW" sz="1200">
                <a:solidFill>
                  <a:srgbClr val="000000"/>
                </a:solidFill>
              </a:rPr>
              <a:t>在上班通勤時發生車禍導致骨折，勞工可以向雇主請求醫療賠償嗎?</a:t>
            </a:r>
            <a:endParaRPr sz="1200">
              <a:solidFill>
                <a:srgbClr val="000000"/>
              </a:solidFill>
            </a:endParaRPr>
          </a:p>
          <a:p>
            <a:pPr marL="0" lvl="0" indent="0" algn="l" rtl="0">
              <a:lnSpc>
                <a:spcPct val="115000"/>
              </a:lnSpc>
              <a:spcBef>
                <a:spcPts val="1200"/>
              </a:spcBef>
              <a:spcAft>
                <a:spcPts val="0"/>
              </a:spcAft>
              <a:buSzPts val="1800"/>
              <a:buNone/>
            </a:pPr>
            <a:r>
              <a:rPr lang="zh-TW" sz="1200" b="1">
                <a:solidFill>
                  <a:srgbClr val="000000"/>
                </a:solidFill>
              </a:rPr>
              <a:t>參考回答：</a:t>
            </a:r>
            <a:r>
              <a:rPr lang="zh-TW" sz="1200" u="sng">
                <a:solidFill>
                  <a:schemeClr val="accent5"/>
                </a:solidFill>
                <a:hlinkClick r:id="rId4">
                  <a:extLst>
                    <a:ext uri="{A12FA001-AC4F-418D-AE19-62706E023703}">
                      <ahyp:hlinkClr xmlns:ahyp="http://schemas.microsoft.com/office/drawing/2018/hyperlinkcolor" val="tx"/>
                    </a:ext>
                  </a:extLst>
                </a:hlinkClick>
              </a:rPr>
              <a:t>https://law.moj.gov.tw/SmartSearch/Theme.aspx?T=44&amp;O=2.2.1</a:t>
            </a:r>
            <a:endParaRPr sz="1200" b="1">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遭受職業傷害勞工，依據勞動基準法第59條各款規定，可向雇主請求醫療補償、工資補償、失能補償及死亡補償等請求四種權利。惟勞工因職業傷害死亡時，雇主應給與之五個月平均工資喪葬費與四十個月平均工資死亡補償，由其遺屬受領。</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b="1">
                <a:solidFill>
                  <a:srgbClr val="0000FF"/>
                </a:solidFill>
              </a:rPr>
              <a:t>模型未經過RAG流程的回答：</a:t>
            </a:r>
            <a:endParaRPr sz="1200" b="1">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a:solidFill>
                  <a:srgbClr val="000000"/>
                </a:solidFill>
              </a:rPr>
              <a:t>根據《勞動標準法》第 73 條，勞工在工作中遭受意外事故導致身體受傷或死亡，雇主shall給予勞工醫療費用。然而，請注意《勞動標準法》第 73 條的條件是：勞工在工作中遭受意外事故，且事故與工作有直接關係。在您的案例中，您是在通勤時發生車禍，雖然車禍是意外事故，但它與您的工作無直接關係。因此，雇主是否需要提供醫療賠償，需要依據個案的具體情況進行判斷。</a:t>
            </a:r>
            <a:endParaRPr sz="12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200">
                <a:solidFill>
                  <a:srgbClr val="000000"/>
                </a:solidFill>
              </a:rPr>
              <a:t>根據《民法》第 684 條，勞工可以向雇主請求醫療費用，但是需要提供醫療費用的證明。在法律程序上，初步建議您可以向雇主請求醫療費用，並提供相關的醫療費用的證明。若雇主拒絕提供醫療費用，則可以向 labour court 提起訴訟。</a:t>
            </a:r>
            <a:endParaRPr sz="1200">
              <a:solidFill>
                <a:srgbClr val="000000"/>
              </a:solidFill>
            </a:endParaRPr>
          </a:p>
          <a:p>
            <a:pPr marL="0" lvl="0" indent="0" algn="l" rtl="0">
              <a:lnSpc>
                <a:spcPct val="115000"/>
              </a:lnSpc>
              <a:spcBef>
                <a:spcPts val="1200"/>
              </a:spcBef>
              <a:spcAft>
                <a:spcPts val="1200"/>
              </a:spcAft>
              <a:buSzPts val="1800"/>
              <a:buNone/>
            </a:pPr>
            <a:r>
              <a:rPr lang="zh-TW" sz="1200">
                <a:solidFill>
                  <a:srgbClr val="000000"/>
                </a:solidFill>
              </a:rPr>
              <a:t>建議您請求律師協助，以確保您的權益，並為您提供建議，如何處理這個案件。</a:t>
            </a:r>
            <a:endParaRPr sz="1200">
              <a:solidFill>
                <a:srgbClr val="000000"/>
              </a:solidFill>
            </a:endParaRPr>
          </a:p>
        </p:txBody>
      </p:sp>
      <p:sp>
        <p:nvSpPr>
          <p:cNvPr id="506" name="Google Shape;506;p3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30</a:t>
            </a:fld>
            <a:endParaRPr>
              <a:solidFill>
                <a:schemeClr val="dk2"/>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5"/>
          <p:cNvSpPr txBox="1">
            <a:spLocks noGrp="1"/>
          </p:cNvSpPr>
          <p:nvPr>
            <p:ph type="title"/>
          </p:nvPr>
        </p:nvSpPr>
        <p:spPr>
          <a:xfrm>
            <a:off x="396275" y="388400"/>
            <a:ext cx="83535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zh-TW" sz="1500" u="sng">
                <a:solidFill>
                  <a:schemeClr val="hlink"/>
                </a:solidFill>
                <a:hlinkClick r:id="rId3" action="ppaction://hlinksldjump"/>
              </a:rPr>
              <a:t>實驗資料2:大型語言模型Llama-3.2-3B-Instruct經過3種詞向量資料庫進行RAG流程後的回答</a:t>
            </a:r>
            <a:endParaRPr/>
          </a:p>
        </p:txBody>
      </p:sp>
      <p:sp>
        <p:nvSpPr>
          <p:cNvPr id="512" name="Google Shape;512;p35"/>
          <p:cNvSpPr txBox="1">
            <a:spLocks noGrp="1"/>
          </p:cNvSpPr>
          <p:nvPr>
            <p:ph type="body" idx="1"/>
          </p:nvPr>
        </p:nvSpPr>
        <p:spPr>
          <a:xfrm>
            <a:off x="396300" y="1047975"/>
            <a:ext cx="8353500" cy="339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800"/>
              <a:buNone/>
            </a:pPr>
            <a:r>
              <a:rPr lang="zh-TW" sz="1200" b="1">
                <a:solidFill>
                  <a:srgbClr val="0000FF"/>
                </a:solidFill>
              </a:rPr>
              <a:t>模型經過詞向量資料庫1進行RAG流程的回答：</a:t>
            </a:r>
            <a:endParaRPr sz="1200" b="1">
              <a:solidFill>
                <a:srgbClr val="0000FF"/>
              </a:solidFill>
            </a:endParaRPr>
          </a:p>
          <a:p>
            <a:pPr marL="0" lvl="0" indent="0" algn="l" rtl="0">
              <a:lnSpc>
                <a:spcPct val="115000"/>
              </a:lnSpc>
              <a:spcBef>
                <a:spcPts val="1200"/>
              </a:spcBef>
              <a:spcAft>
                <a:spcPts val="0"/>
              </a:spcAft>
              <a:buSzPts val="1800"/>
              <a:buNone/>
            </a:pPr>
            <a:r>
              <a:rPr lang="zh-TW" sz="1200">
                <a:solidFill>
                  <a:srgbClr val="000000"/>
                </a:solidFill>
              </a:rPr>
              <a:t>根據職業安全衛生設施規則第116條，雇主對於勞動場所作業之車輛機械，應使駕駛者或有關人員負責執行下列事項。雖然這條規則主要是針對車輛機械的安全性，但也暗示了雇主有責任確保駕駛者或有關人員在進行工作時，能夠安全地行駛或操作車輛機械。</a:t>
            </a:r>
            <a:endParaRPr sz="1200">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然而，這條規則並未直接針對車禍的醫療賠償問題。車禍的醫療賠償問題通常會涉及到民法的適用，特別是民法第704條（意外身體損傷賠償）或民法第705條（意外身體損傷賠償的計算方法）。</a:t>
            </a:r>
            <a:endParaRPr sz="1200">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對於車禍導致骨折的勞工，可能可以向雇主請求醫療賠償，但這並不一定能夠獲得成功。根據民法第704條，雇主對於勞動者因工作中意外身體損傷而遭受的醫療費用，應負擔賠償。但是，這條規則通常適用於工作中因工作本身導致的意外身體損傷，而非車禍。</a:t>
            </a:r>
            <a:endParaRPr sz="1200">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如果勞工希望向雇主請求醫療賠償，可能需要提供證據證明車禍是由雇主或工作場所的疏忽導致的。這可能需要法律程序的介入，包括向法院提起訴訟或與雇主進行談判。</a:t>
            </a:r>
            <a:endParaRPr sz="1200">
              <a:solidFill>
                <a:srgbClr val="000000"/>
              </a:solidFill>
            </a:endParaRPr>
          </a:p>
          <a:p>
            <a:pPr marL="0" lvl="0" indent="0" algn="l" rtl="0">
              <a:lnSpc>
                <a:spcPct val="115000"/>
              </a:lnSpc>
              <a:spcBef>
                <a:spcPts val="1200"/>
              </a:spcBef>
              <a:spcAft>
                <a:spcPts val="0"/>
              </a:spcAft>
              <a:buSzPts val="1800"/>
              <a:buNone/>
            </a:pPr>
            <a:r>
              <a:rPr lang="zh-TW" sz="1200">
                <a:solidFill>
                  <a:srgbClr val="000000"/>
                </a:solidFill>
              </a:rPr>
              <a:t>建議：雇主和勞工應該盡快就這個問題進行溝通，確定是否有責任承擔醫療費用。若需要法律程序的介入，建議請求律師協助。</a:t>
            </a:r>
            <a:endParaRPr sz="1200">
              <a:solidFill>
                <a:srgbClr val="000000"/>
              </a:solidFill>
            </a:endParaRPr>
          </a:p>
          <a:p>
            <a:pPr marL="0" lvl="0" indent="0" algn="l" rtl="0">
              <a:lnSpc>
                <a:spcPct val="115000"/>
              </a:lnSpc>
              <a:spcBef>
                <a:spcPts val="0"/>
              </a:spcBef>
              <a:spcAft>
                <a:spcPts val="1200"/>
              </a:spcAft>
              <a:buSzPts val="1800"/>
              <a:buNone/>
            </a:pPr>
            <a:endParaRPr sz="1200"/>
          </a:p>
        </p:txBody>
      </p:sp>
      <p:sp>
        <p:nvSpPr>
          <p:cNvPr id="513" name="Google Shape;513;p3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31</a:t>
            </a:fld>
            <a:endParaRPr>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6"/>
          <p:cNvSpPr txBox="1">
            <a:spLocks noGrp="1"/>
          </p:cNvSpPr>
          <p:nvPr>
            <p:ph type="body" idx="1"/>
          </p:nvPr>
        </p:nvSpPr>
        <p:spPr>
          <a:xfrm>
            <a:off x="311700" y="727700"/>
            <a:ext cx="8520600" cy="435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zh-TW" sz="1000" b="1">
                <a:solidFill>
                  <a:srgbClr val="0000FF"/>
                </a:solidFill>
              </a:rPr>
              <a:t>模型經過詞向量資料庫2進行RAG流程的回答：</a:t>
            </a:r>
            <a:endParaRPr sz="1000" b="1">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根據勞動基準法第五十條規定，勞工在第五十條規定之停止工作期間或第五十九條規定之醫療期間，雇主不得終止契約。但是，這項規定主要針對的是因病或傷病導致的停工或醫療期間。</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在你的案例中，你是因車禍導致骨折，雖然這是一種意外事件，但它不一定屬於「病」或「傷病」范疇。然而，根據勞動基準法第五十九條第二款規定，當勞工在醫療中不能工作時，雇主應按其原領工資數額予以補償。但是，這項規定主要針對的是因病導致的醫療期間。</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雖然車禍導致骨折可能需要進行醫療治療，但這不一定屬於「病」或「傷病」范疇。因此，根據上述規定，雇主可能不會被要求承擔醫療賠償責任。</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然而，這仍然是個複雜的問題，需要依據個案的具體情況進行評估。建議你 nên與雇主談判，了解是否有任何條款或規定可以幫助你獲得醫療賠償。</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b="1">
                <a:solidFill>
                  <a:srgbClr val="0000FF"/>
                </a:solidFill>
              </a:rPr>
              <a:t>模型經過詞向量資料庫3進行RAG流程的回答：</a:t>
            </a:r>
            <a:endParaRPr sz="1000" b="1">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根據勞動基準法第七章職業災害補償第59條第一款，勞工受傷或罹患職業病時，雇主應補償其必需之醫療費用。這項補償適用於因工作中遭遇職業災害而導致的傷害或疾病。</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然而，雖然車禍導致骨折，但如果車禍不是因工作中遭遇職業災害而發生，則不符合勞動基準法第七章職業災害補償的條件。因此，勞工在這種情況下可能不可以向雇主請求醫療賠償。</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然而，雇主應該提供適當的工作環境和安全措施，防止勞工因工作中遭遇意外而受傷或疾病。若是車禍是因工作中無法確保安全環境導致的，雇主可能需要承擔部分責任。</a:t>
            </a:r>
            <a:endParaRPr sz="10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000">
                <a:solidFill>
                  <a:srgbClr val="000000"/>
                </a:solidFill>
              </a:rPr>
              <a:t>建議，勞工應該向雇主請求進行調查，確認車禍是否是因工作中無法確保安全環境導致的，若是如此，雇主應該提供適當的補償。</a:t>
            </a:r>
            <a:endParaRPr sz="1000"/>
          </a:p>
        </p:txBody>
      </p:sp>
      <p:sp>
        <p:nvSpPr>
          <p:cNvPr id="519" name="Google Shape;519;p36"/>
          <p:cNvSpPr txBox="1">
            <a:spLocks noGrp="1"/>
          </p:cNvSpPr>
          <p:nvPr>
            <p:ph type="title"/>
          </p:nvPr>
        </p:nvSpPr>
        <p:spPr>
          <a:xfrm>
            <a:off x="311700" y="312200"/>
            <a:ext cx="85206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zh-TW" sz="1500" u="sng">
                <a:solidFill>
                  <a:schemeClr val="hlink"/>
                </a:solidFill>
                <a:hlinkClick r:id="rId3" action="ppaction://hlinksldjump"/>
              </a:rPr>
              <a:t>實驗資料2:大型語言模型Llama-3.2-3B-Instruct經過3種詞向量資料庫進行RAG流程後的回答</a:t>
            </a:r>
            <a:endParaRPr/>
          </a:p>
        </p:txBody>
      </p:sp>
      <p:sp>
        <p:nvSpPr>
          <p:cNvPr id="520" name="Google Shape;520;p3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32</a:t>
            </a:fld>
            <a:endParaRPr>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9" name="Google Shape;189;p6"/>
          <p:cNvPicPr preferRelativeResize="0"/>
          <p:nvPr/>
        </p:nvPicPr>
        <p:blipFill rotWithShape="1">
          <a:blip r:embed="rId3">
            <a:alphaModFix/>
          </a:blip>
          <a:srcRect/>
          <a:stretch/>
        </p:blipFill>
        <p:spPr>
          <a:xfrm>
            <a:off x="427625" y="1487933"/>
            <a:ext cx="4144376" cy="1493617"/>
          </a:xfrm>
          <a:prstGeom prst="rect">
            <a:avLst/>
          </a:prstGeom>
          <a:noFill/>
          <a:ln>
            <a:noFill/>
          </a:ln>
        </p:spPr>
      </p:pic>
      <p:pic>
        <p:nvPicPr>
          <p:cNvPr id="190" name="Google Shape;190;p6"/>
          <p:cNvPicPr preferRelativeResize="0"/>
          <p:nvPr/>
        </p:nvPicPr>
        <p:blipFill rotWithShape="1">
          <a:blip r:embed="rId3">
            <a:alphaModFix/>
          </a:blip>
          <a:srcRect/>
          <a:stretch/>
        </p:blipFill>
        <p:spPr>
          <a:xfrm>
            <a:off x="427625" y="3133958"/>
            <a:ext cx="4144376" cy="1493617"/>
          </a:xfrm>
          <a:prstGeom prst="rect">
            <a:avLst/>
          </a:prstGeom>
          <a:noFill/>
          <a:ln>
            <a:noFill/>
          </a:ln>
        </p:spPr>
      </p:pic>
      <p:pic>
        <p:nvPicPr>
          <p:cNvPr id="191" name="Google Shape;191;p6"/>
          <p:cNvPicPr preferRelativeResize="0"/>
          <p:nvPr/>
        </p:nvPicPr>
        <p:blipFill rotWithShape="1">
          <a:blip r:embed="rId3">
            <a:alphaModFix/>
          </a:blip>
          <a:srcRect/>
          <a:stretch/>
        </p:blipFill>
        <p:spPr>
          <a:xfrm>
            <a:off x="4687925" y="3133958"/>
            <a:ext cx="4144376" cy="1493617"/>
          </a:xfrm>
          <a:prstGeom prst="rect">
            <a:avLst/>
          </a:prstGeom>
          <a:noFill/>
          <a:ln>
            <a:noFill/>
          </a:ln>
        </p:spPr>
      </p:pic>
      <p:pic>
        <p:nvPicPr>
          <p:cNvPr id="192" name="Google Shape;192;p6"/>
          <p:cNvPicPr preferRelativeResize="0"/>
          <p:nvPr/>
        </p:nvPicPr>
        <p:blipFill rotWithShape="1">
          <a:blip r:embed="rId3">
            <a:alphaModFix/>
          </a:blip>
          <a:srcRect/>
          <a:stretch/>
        </p:blipFill>
        <p:spPr>
          <a:xfrm>
            <a:off x="4687925" y="1487933"/>
            <a:ext cx="4144376" cy="1493617"/>
          </a:xfrm>
          <a:prstGeom prst="rect">
            <a:avLst/>
          </a:prstGeom>
          <a:noFill/>
          <a:ln>
            <a:noFill/>
          </a:ln>
        </p:spPr>
      </p:pic>
      <p:sp>
        <p:nvSpPr>
          <p:cNvPr id="193" name="Google Shape;193;p6"/>
          <p:cNvSpPr txBox="1"/>
          <p:nvPr/>
        </p:nvSpPr>
        <p:spPr>
          <a:xfrm>
            <a:off x="658575" y="1639175"/>
            <a:ext cx="3682500" cy="1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資訊分散</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各項法規相互依賴關係繁多且分散，</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使用者難以及時獲取相關資訊。</a:t>
            </a:r>
            <a:endParaRPr sz="1500" b="0" i="0" u="none" strike="noStrike" cap="none">
              <a:latin typeface="Arial"/>
              <a:ea typeface="Arial"/>
              <a:cs typeface="Arial"/>
              <a:sym typeface="Arial"/>
            </a:endParaRPr>
          </a:p>
        </p:txBody>
      </p:sp>
      <p:sp>
        <p:nvSpPr>
          <p:cNvPr id="194" name="Google Shape;194;p6"/>
          <p:cNvSpPr txBox="1"/>
          <p:nvPr/>
        </p:nvSpPr>
        <p:spPr>
          <a:xfrm>
            <a:off x="4918875" y="1563000"/>
            <a:ext cx="3682500" cy="13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專業門檻高</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法條內容較為艱澀，</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對非相關背景人士而言理解困難，</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常導致誤解或未能行使合法權益。</a:t>
            </a:r>
            <a:endParaRPr sz="1500" b="0" i="0" u="none" strike="noStrike" cap="none">
              <a:latin typeface="Arial"/>
              <a:ea typeface="Arial"/>
              <a:cs typeface="Arial"/>
              <a:sym typeface="Arial"/>
            </a:endParaRPr>
          </a:p>
        </p:txBody>
      </p:sp>
      <p:sp>
        <p:nvSpPr>
          <p:cNvPr id="195" name="Google Shape;195;p6"/>
          <p:cNvSpPr txBox="1"/>
          <p:nvPr/>
        </p:nvSpPr>
        <p:spPr>
          <a:xfrm>
            <a:off x="658550" y="3323925"/>
            <a:ext cx="3682500" cy="114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資源不足</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法律諮詢和法學教育成本高昂，</a:t>
            </a:r>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對於企業和</a:t>
            </a:r>
            <a:r>
              <a:rPr lang="zh-TW" sz="1500"/>
              <a:t>一般使用者</a:t>
            </a:r>
            <a:r>
              <a:rPr lang="zh-TW" sz="1500" b="0" i="0" u="none" strike="noStrike" cap="none">
                <a:latin typeface="Arial"/>
                <a:ea typeface="Arial"/>
                <a:cs typeface="Arial"/>
                <a:sym typeface="Arial"/>
              </a:rPr>
              <a:t>負擔較大。</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p:txBody>
      </p:sp>
      <p:sp>
        <p:nvSpPr>
          <p:cNvPr id="196" name="Google Shape;196;p6"/>
          <p:cNvSpPr txBox="1"/>
          <p:nvPr/>
        </p:nvSpPr>
        <p:spPr>
          <a:xfrm>
            <a:off x="4918875" y="3323925"/>
            <a:ext cx="3682500" cy="114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法律風險</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企業和</a:t>
            </a:r>
            <a:r>
              <a:rPr lang="zh-TW" sz="1500"/>
              <a:t>一般使用者</a:t>
            </a:r>
            <a:r>
              <a:rPr lang="zh-TW" sz="1500" b="0" i="0" u="none" strike="noStrike" cap="none">
                <a:latin typeface="Arial"/>
                <a:ea typeface="Arial"/>
                <a:cs typeface="Arial"/>
                <a:sym typeface="Arial"/>
              </a:rPr>
              <a:t>因</a:t>
            </a:r>
            <a:r>
              <a:rPr lang="zh-TW" sz="1500"/>
              <a:t>為</a:t>
            </a:r>
            <a:r>
              <a:rPr lang="zh-TW" sz="1500" b="0" i="0" u="none" strike="noStrike" cap="none">
                <a:latin typeface="Arial"/>
                <a:ea typeface="Arial"/>
                <a:cs typeface="Arial"/>
                <a:sym typeface="Arial"/>
              </a:rPr>
              <a:t>不了解法律規範，</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容易錯過第一時間尋求相關協助。</a:t>
            </a:r>
            <a:endParaRPr sz="1500" b="0" i="0" u="none" strike="noStrike" cap="none">
              <a:latin typeface="Arial"/>
              <a:ea typeface="Arial"/>
              <a:cs typeface="Arial"/>
              <a:sym typeface="Arial"/>
            </a:endParaRPr>
          </a:p>
        </p:txBody>
      </p:sp>
      <p:sp>
        <p:nvSpPr>
          <p:cNvPr id="197" name="Google Shape;197;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4</a:t>
            </a:fld>
            <a:endParaRPr>
              <a:solidFill>
                <a:schemeClr val="dk2"/>
              </a:solidFill>
              <a:latin typeface="Nunito"/>
              <a:ea typeface="Nunito"/>
              <a:cs typeface="Nunito"/>
              <a:sym typeface="Nunito"/>
            </a:endParaRPr>
          </a:p>
        </p:txBody>
      </p:sp>
      <p:sp>
        <p:nvSpPr>
          <p:cNvPr id="188" name="Google Shape;188;p6"/>
          <p:cNvSpPr txBox="1">
            <a:spLocks noGrp="1"/>
          </p:cNvSpPr>
          <p:nvPr>
            <p:ph type="title"/>
          </p:nvPr>
        </p:nvSpPr>
        <p:spPr>
          <a:xfrm>
            <a:off x="658550" y="447150"/>
            <a:ext cx="7505700" cy="9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SzPts val="990"/>
              <a:buNone/>
            </a:pPr>
            <a:r>
              <a:rPr lang="zh-TW" sz="3000" b="1" dirty="0">
                <a:solidFill>
                  <a:srgbClr val="3C78D8"/>
                </a:solidFill>
              </a:rPr>
              <a:t>產業痛點分析</a:t>
            </a:r>
            <a:endParaRPr sz="3000" b="1" dirty="0">
              <a:solidFill>
                <a:srgbClr val="3C78D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現有解決方案</a:t>
            </a:r>
            <a:endParaRPr sz="3020" b="1">
              <a:solidFill>
                <a:srgbClr val="3C78D8"/>
              </a:solidFill>
            </a:endParaRPr>
          </a:p>
        </p:txBody>
      </p:sp>
      <p:pic>
        <p:nvPicPr>
          <p:cNvPr id="203" name="Google Shape;203;p7"/>
          <p:cNvPicPr preferRelativeResize="0"/>
          <p:nvPr/>
        </p:nvPicPr>
        <p:blipFill rotWithShape="1">
          <a:blip r:embed="rId3">
            <a:alphaModFix/>
          </a:blip>
          <a:srcRect/>
          <a:stretch/>
        </p:blipFill>
        <p:spPr>
          <a:xfrm>
            <a:off x="311700" y="1017725"/>
            <a:ext cx="1192425" cy="3955625"/>
          </a:xfrm>
          <a:prstGeom prst="rect">
            <a:avLst/>
          </a:prstGeom>
          <a:noFill/>
          <a:ln>
            <a:noFill/>
          </a:ln>
        </p:spPr>
      </p:pic>
      <p:sp>
        <p:nvSpPr>
          <p:cNvPr id="204" name="Google Shape;204;p7"/>
          <p:cNvSpPr txBox="1"/>
          <p:nvPr/>
        </p:nvSpPr>
        <p:spPr>
          <a:xfrm>
            <a:off x="1580325" y="1259150"/>
            <a:ext cx="6842100" cy="79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專業律師或顧問服務</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雖精準，但昂貴且無法即時應對大量需求。</a:t>
            </a:r>
            <a:endParaRPr sz="1500" b="0" i="0" u="none" strike="noStrike" cap="none">
              <a:latin typeface="Arial"/>
              <a:ea typeface="Arial"/>
              <a:cs typeface="Arial"/>
              <a:sym typeface="Arial"/>
            </a:endParaRPr>
          </a:p>
        </p:txBody>
      </p:sp>
      <p:sp>
        <p:nvSpPr>
          <p:cNvPr id="205" name="Google Shape;205;p7"/>
          <p:cNvSpPr txBox="1"/>
          <p:nvPr/>
        </p:nvSpPr>
        <p:spPr>
          <a:xfrm>
            <a:off x="1580325" y="2641000"/>
            <a:ext cx="6842100" cy="79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政府網站或手冊</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資訊呈現與內容制式，難以滿足個性化需求。</a:t>
            </a:r>
            <a:endParaRPr sz="1500" b="0" i="0" u="none" strike="noStrike" cap="none">
              <a:latin typeface="Arial"/>
              <a:ea typeface="Arial"/>
              <a:cs typeface="Arial"/>
              <a:sym typeface="Arial"/>
            </a:endParaRPr>
          </a:p>
        </p:txBody>
      </p:sp>
      <p:sp>
        <p:nvSpPr>
          <p:cNvPr id="206" name="Google Shape;206;p7"/>
          <p:cNvSpPr txBox="1"/>
          <p:nvPr/>
        </p:nvSpPr>
        <p:spPr>
          <a:xfrm>
            <a:off x="1580325" y="4022850"/>
            <a:ext cx="6842100" cy="79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自我學習與查找相關資料</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效率低、操作門檻高，且不易判別查詢結果是否適宜。</a:t>
            </a:r>
            <a:endParaRPr sz="1500" b="0" i="0" u="none" strike="noStrike" cap="none">
              <a:latin typeface="Arial"/>
              <a:ea typeface="Arial"/>
              <a:cs typeface="Arial"/>
              <a:sym typeface="Arial"/>
            </a:endParaRPr>
          </a:p>
        </p:txBody>
      </p:sp>
      <p:sp>
        <p:nvSpPr>
          <p:cNvPr id="207" name="Google Shape;207;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5</a:t>
            </a:fld>
            <a:endParaRPr>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專案動機</a:t>
            </a:r>
            <a:endParaRPr sz="3020" b="1">
              <a:solidFill>
                <a:srgbClr val="3C78D8"/>
              </a:solidFill>
            </a:endParaRPr>
          </a:p>
          <a:p>
            <a:pPr marL="0" lvl="0" indent="0" algn="l" rtl="0">
              <a:lnSpc>
                <a:spcPct val="100000"/>
              </a:lnSpc>
              <a:spcBef>
                <a:spcPts val="0"/>
              </a:spcBef>
              <a:spcAft>
                <a:spcPts val="0"/>
              </a:spcAft>
              <a:buSzPts val="990"/>
              <a:buNone/>
            </a:pPr>
            <a:endParaRPr sz="3020"/>
          </a:p>
        </p:txBody>
      </p:sp>
      <p:pic>
        <p:nvPicPr>
          <p:cNvPr id="213" name="Google Shape;213;p8"/>
          <p:cNvPicPr preferRelativeResize="0"/>
          <p:nvPr/>
        </p:nvPicPr>
        <p:blipFill rotWithShape="1">
          <a:blip r:embed="rId3">
            <a:alphaModFix/>
          </a:blip>
          <a:srcRect/>
          <a:stretch/>
        </p:blipFill>
        <p:spPr>
          <a:xfrm>
            <a:off x="235500" y="1633400"/>
            <a:ext cx="2880000" cy="604800"/>
          </a:xfrm>
          <a:prstGeom prst="rect">
            <a:avLst/>
          </a:prstGeom>
          <a:noFill/>
          <a:ln>
            <a:noFill/>
          </a:ln>
        </p:spPr>
      </p:pic>
      <p:pic>
        <p:nvPicPr>
          <p:cNvPr id="214" name="Google Shape;214;p8"/>
          <p:cNvPicPr preferRelativeResize="0"/>
          <p:nvPr/>
        </p:nvPicPr>
        <p:blipFill rotWithShape="1">
          <a:blip r:embed="rId4">
            <a:alphaModFix/>
          </a:blip>
          <a:srcRect/>
          <a:stretch/>
        </p:blipFill>
        <p:spPr>
          <a:xfrm>
            <a:off x="3184250" y="1633400"/>
            <a:ext cx="2880001" cy="604800"/>
          </a:xfrm>
          <a:prstGeom prst="rect">
            <a:avLst/>
          </a:prstGeom>
          <a:noFill/>
          <a:ln>
            <a:noFill/>
          </a:ln>
        </p:spPr>
      </p:pic>
      <p:pic>
        <p:nvPicPr>
          <p:cNvPr id="215" name="Google Shape;215;p8"/>
          <p:cNvPicPr preferRelativeResize="0"/>
          <p:nvPr/>
        </p:nvPicPr>
        <p:blipFill rotWithShape="1">
          <a:blip r:embed="rId5">
            <a:alphaModFix/>
          </a:blip>
          <a:srcRect/>
          <a:stretch/>
        </p:blipFill>
        <p:spPr>
          <a:xfrm>
            <a:off x="6133000" y="1633525"/>
            <a:ext cx="2879999" cy="604562"/>
          </a:xfrm>
          <a:prstGeom prst="rect">
            <a:avLst/>
          </a:prstGeom>
          <a:noFill/>
          <a:ln>
            <a:noFill/>
          </a:ln>
        </p:spPr>
      </p:pic>
      <p:sp>
        <p:nvSpPr>
          <p:cNvPr id="216" name="Google Shape;216;p8"/>
          <p:cNvSpPr txBox="1"/>
          <p:nvPr/>
        </p:nvSpPr>
        <p:spPr>
          <a:xfrm>
            <a:off x="235500" y="2571750"/>
            <a:ext cx="2880000" cy="15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降低法律諮詢門檻</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提供即時解答，讓企業與一般使用者快速掌握法規內容，避免不必要的法律風險或爭議。</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p:txBody>
      </p:sp>
      <p:sp>
        <p:nvSpPr>
          <p:cNvPr id="217" name="Google Shape;217;p8"/>
          <p:cNvSpPr txBox="1"/>
          <p:nvPr/>
        </p:nvSpPr>
        <p:spPr>
          <a:xfrm>
            <a:off x="3184250" y="2571750"/>
            <a:ext cx="2880000" cy="15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提升用戶法律意識</a:t>
            </a:r>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透過自動化工具普及法律規範意識，讓企業與一般使用者在第一時間</a:t>
            </a:r>
            <a:r>
              <a:rPr lang="zh-TW" sz="1500"/>
              <a:t>快速</a:t>
            </a:r>
            <a:r>
              <a:rPr lang="zh-TW" sz="1500" b="0" i="0" u="none" strike="noStrike" cap="none">
                <a:latin typeface="Arial"/>
                <a:ea typeface="Arial"/>
                <a:cs typeface="Arial"/>
                <a:sym typeface="Arial"/>
              </a:rPr>
              <a:t>利用人工智慧工具。</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p:txBody>
      </p:sp>
      <p:sp>
        <p:nvSpPr>
          <p:cNvPr id="218" name="Google Shape;218;p8"/>
          <p:cNvSpPr txBox="1"/>
          <p:nvPr/>
        </p:nvSpPr>
        <p:spPr>
          <a:xfrm>
            <a:off x="6133000" y="2571750"/>
            <a:ext cx="2880000" cy="15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latin typeface="Arial"/>
                <a:ea typeface="Arial"/>
                <a:cs typeface="Arial"/>
                <a:sym typeface="Arial"/>
              </a:rPr>
              <a:t>實現數位轉型</a:t>
            </a:r>
            <a:endParaRPr sz="1800" b="1"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latin typeface="Arial"/>
                <a:ea typeface="Arial"/>
                <a:cs typeface="Arial"/>
                <a:sym typeface="Arial"/>
              </a:rPr>
              <a:t>利用人工智慧優化勞工法規和職安相關的教育與諮詢流程，推動法律服務的智能化。</a:t>
            </a:r>
            <a:endParaRPr sz="15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latin typeface="Arial"/>
              <a:ea typeface="Arial"/>
              <a:cs typeface="Arial"/>
              <a:sym typeface="Arial"/>
            </a:endParaRPr>
          </a:p>
        </p:txBody>
      </p:sp>
      <p:sp>
        <p:nvSpPr>
          <p:cNvPr id="219" name="Google Shape;219;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6</a:t>
            </a:fld>
            <a:endParaRPr>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9"/>
          <p:cNvSpPr txBox="1">
            <a:spLocks noGrp="1"/>
          </p:cNvSpPr>
          <p:nvPr>
            <p:ph type="title"/>
          </p:nvPr>
        </p:nvSpPr>
        <p:spPr>
          <a:xfrm>
            <a:off x="478491" y="449226"/>
            <a:ext cx="7505700" cy="95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zh-TW" sz="3020" b="1" dirty="0">
                <a:solidFill>
                  <a:srgbClr val="3C78D8"/>
                </a:solidFill>
              </a:rPr>
              <a:t>系統目的與功能</a:t>
            </a:r>
            <a:endParaRPr sz="3020" b="1" dirty="0">
              <a:solidFill>
                <a:srgbClr val="3C78D8"/>
              </a:solidFill>
            </a:endParaRPr>
          </a:p>
        </p:txBody>
      </p:sp>
      <p:sp>
        <p:nvSpPr>
          <p:cNvPr id="225" name="Google Shape;225;p9"/>
          <p:cNvSpPr txBox="1">
            <a:spLocks noGrp="1"/>
          </p:cNvSpPr>
          <p:nvPr>
            <p:ph type="body" idx="1"/>
          </p:nvPr>
        </p:nvSpPr>
        <p:spPr>
          <a:xfrm>
            <a:off x="311700" y="1304700"/>
            <a:ext cx="8520600" cy="3254400"/>
          </a:xfrm>
          <a:prstGeom prst="rect">
            <a:avLst/>
          </a:prstGeom>
          <a:noFill/>
          <a:ln>
            <a:noFill/>
          </a:ln>
        </p:spPr>
        <p:txBody>
          <a:bodyPr spcFirstLastPara="1" wrap="square" lIns="91425" tIns="91425" rIns="91425" bIns="91425" anchor="ctr" anchorCtr="0">
            <a:normAutofit/>
          </a:bodyPr>
          <a:lstStyle/>
          <a:p>
            <a:pPr marL="457200" lvl="0" indent="-355600" algn="l" rtl="0">
              <a:lnSpc>
                <a:spcPct val="115000"/>
              </a:lnSpc>
              <a:spcBef>
                <a:spcPts val="0"/>
              </a:spcBef>
              <a:spcAft>
                <a:spcPts val="0"/>
              </a:spcAft>
              <a:buClr>
                <a:srgbClr val="000000"/>
              </a:buClr>
              <a:buSzPts val="2000"/>
              <a:buChar char="●"/>
            </a:pPr>
            <a:r>
              <a:rPr lang="zh-TW" sz="2000" b="1">
                <a:solidFill>
                  <a:srgbClr val="000000"/>
                </a:solidFill>
              </a:rPr>
              <a:t>輸入</a:t>
            </a:r>
            <a:endParaRPr sz="2000" b="1">
              <a:solidFill>
                <a:srgbClr val="000000"/>
              </a:solidFill>
            </a:endParaRPr>
          </a:p>
          <a:p>
            <a:pPr marL="0" lvl="0" indent="0" algn="l" rtl="0">
              <a:lnSpc>
                <a:spcPct val="115000"/>
              </a:lnSpc>
              <a:spcBef>
                <a:spcPts val="1200"/>
              </a:spcBef>
              <a:spcAft>
                <a:spcPts val="0"/>
              </a:spcAft>
              <a:buSzPts val="1400"/>
              <a:buNone/>
            </a:pPr>
            <a:r>
              <a:rPr lang="zh-TW" sz="1500">
                <a:solidFill>
                  <a:srgbClr val="000000"/>
                </a:solidFill>
              </a:rPr>
              <a:t>使用者提問（自然語言輸入）</a:t>
            </a:r>
            <a:endParaRPr sz="1500">
              <a:solidFill>
                <a:srgbClr val="000000"/>
              </a:solidFill>
            </a:endParaRPr>
          </a:p>
          <a:p>
            <a:pPr marL="0" lvl="0" indent="0" algn="l" rtl="0">
              <a:lnSpc>
                <a:spcPct val="115000"/>
              </a:lnSpc>
              <a:spcBef>
                <a:spcPts val="1200"/>
              </a:spcBef>
              <a:spcAft>
                <a:spcPts val="0"/>
              </a:spcAft>
              <a:buSzPts val="1400"/>
              <a:buNone/>
            </a:pPr>
            <a:r>
              <a:rPr lang="zh-TW" sz="1500">
                <a:solidFill>
                  <a:srgbClr val="000000"/>
                </a:solidFill>
              </a:rPr>
              <a:t>使用者所處的地區或行業（選填）</a:t>
            </a:r>
            <a:endParaRPr sz="1500">
              <a:solidFill>
                <a:srgbClr val="000000"/>
              </a:solidFill>
            </a:endParaRPr>
          </a:p>
          <a:p>
            <a:pPr marL="0" lvl="0" indent="0" algn="l" rtl="0">
              <a:lnSpc>
                <a:spcPct val="115000"/>
              </a:lnSpc>
              <a:spcBef>
                <a:spcPts val="1200"/>
              </a:spcBef>
              <a:spcAft>
                <a:spcPts val="0"/>
              </a:spcAft>
              <a:buSzPts val="1400"/>
              <a:buNone/>
            </a:pPr>
            <a:r>
              <a:rPr lang="zh-TW" sz="1500">
                <a:solidFill>
                  <a:srgbClr val="000000"/>
                </a:solidFill>
              </a:rPr>
              <a:t>增強檢索資料（法規條文、常見問題資料庫）</a:t>
            </a:r>
            <a:endParaRPr sz="1500">
              <a:solidFill>
                <a:srgbClr val="000000"/>
              </a:solidFill>
            </a:endParaRPr>
          </a:p>
          <a:p>
            <a:pPr marL="457200" lvl="0" indent="-355600" algn="l" rtl="0">
              <a:lnSpc>
                <a:spcPct val="115000"/>
              </a:lnSpc>
              <a:spcBef>
                <a:spcPts val="1200"/>
              </a:spcBef>
              <a:spcAft>
                <a:spcPts val="0"/>
              </a:spcAft>
              <a:buClr>
                <a:srgbClr val="000000"/>
              </a:buClr>
              <a:buSzPts val="2000"/>
              <a:buChar char="●"/>
            </a:pPr>
            <a:r>
              <a:rPr lang="zh-TW" sz="2000" b="1">
                <a:solidFill>
                  <a:srgbClr val="000000"/>
                </a:solidFill>
              </a:rPr>
              <a:t>輸出</a:t>
            </a:r>
            <a:endParaRPr>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500">
                <a:solidFill>
                  <a:srgbClr val="000000"/>
                </a:solidFill>
              </a:rPr>
              <a:t>精準解答：以簡單易懂的語言提供法規相關說明</a:t>
            </a:r>
            <a:endParaRPr sz="1500">
              <a:solidFill>
                <a:srgbClr val="000000"/>
              </a:solidFill>
            </a:endParaRPr>
          </a:p>
          <a:p>
            <a:pPr marL="0" lvl="0" indent="0" algn="l" rtl="0">
              <a:lnSpc>
                <a:spcPct val="115000"/>
              </a:lnSpc>
              <a:spcBef>
                <a:spcPts val="1200"/>
              </a:spcBef>
              <a:spcAft>
                <a:spcPts val="0"/>
              </a:spcAft>
              <a:buClr>
                <a:schemeClr val="dk1"/>
              </a:buClr>
              <a:buSzPts val="1100"/>
              <a:buFont typeface="Arial"/>
              <a:buNone/>
            </a:pPr>
            <a:r>
              <a:rPr lang="zh-TW" sz="1500">
                <a:solidFill>
                  <a:srgbClr val="000000"/>
                </a:solidFill>
              </a:rPr>
              <a:t>行動建議：如相關法規說明、安全隱患應對方法...等</a:t>
            </a:r>
            <a:endParaRPr sz="1500">
              <a:solidFill>
                <a:srgbClr val="000000"/>
              </a:solidFill>
            </a:endParaRPr>
          </a:p>
        </p:txBody>
      </p:sp>
      <p:pic>
        <p:nvPicPr>
          <p:cNvPr id="226" name="Google Shape;226;p9"/>
          <p:cNvPicPr preferRelativeResize="0"/>
          <p:nvPr/>
        </p:nvPicPr>
        <p:blipFill rotWithShape="1">
          <a:blip r:embed="rId3">
            <a:alphaModFix/>
          </a:blip>
          <a:srcRect/>
          <a:stretch/>
        </p:blipFill>
        <p:spPr>
          <a:xfrm>
            <a:off x="5701800" y="209375"/>
            <a:ext cx="3237624" cy="4727899"/>
          </a:xfrm>
          <a:prstGeom prst="rect">
            <a:avLst/>
          </a:prstGeom>
          <a:noFill/>
          <a:ln>
            <a:noFill/>
          </a:ln>
        </p:spPr>
      </p:pic>
      <p:sp>
        <p:nvSpPr>
          <p:cNvPr id="227" name="Google Shape;227;p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7</a:t>
            </a:fld>
            <a:endParaRPr>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0"/>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111"/>
              <a:buNone/>
            </a:pPr>
            <a:r>
              <a:rPr lang="zh-TW" sz="3000" b="1"/>
              <a:t>2. 系統架構、技術</a:t>
            </a:r>
            <a:endParaRPr sz="3000" b="1"/>
          </a:p>
        </p:txBody>
      </p:sp>
      <p:sp>
        <p:nvSpPr>
          <p:cNvPr id="233" name="Google Shape;233;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8</a:t>
            </a:fld>
            <a:endParaRPr>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311700" y="139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3020" b="1">
                <a:solidFill>
                  <a:srgbClr val="3C78D8"/>
                </a:solidFill>
              </a:rPr>
              <a:t>專案建構流程</a:t>
            </a:r>
            <a:endParaRPr sz="1420" b="1">
              <a:solidFill>
                <a:srgbClr val="3C78D8"/>
              </a:solidFill>
            </a:endParaRPr>
          </a:p>
        </p:txBody>
      </p:sp>
      <p:sp>
        <p:nvSpPr>
          <p:cNvPr id="239" name="Google Shape;239;p11"/>
          <p:cNvSpPr txBox="1"/>
          <p:nvPr/>
        </p:nvSpPr>
        <p:spPr>
          <a:xfrm>
            <a:off x="2894625" y="4587048"/>
            <a:ext cx="6126600" cy="3936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Line 聊天機器人</a:t>
            </a:r>
            <a:endParaRPr sz="1300" b="0" i="0" u="none" strike="noStrike" cap="none">
              <a:latin typeface="Arial"/>
              <a:ea typeface="Arial"/>
              <a:cs typeface="Arial"/>
              <a:sym typeface="Arial"/>
            </a:endParaRPr>
          </a:p>
        </p:txBody>
      </p:sp>
      <p:sp>
        <p:nvSpPr>
          <p:cNvPr id="240" name="Google Shape;240;p11"/>
          <p:cNvSpPr/>
          <p:nvPr/>
        </p:nvSpPr>
        <p:spPr>
          <a:xfrm>
            <a:off x="4764400" y="2809575"/>
            <a:ext cx="4104300" cy="3936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chunk：三條法條；overlap：一條法條</a:t>
            </a: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使用模型：lianghsun/Llama-3.2-Taiwan-Legal-3B-Instruct</a:t>
            </a:r>
            <a:endParaRPr sz="1200" b="0" i="0" u="none" strike="noStrike" cap="none">
              <a:latin typeface="Arial"/>
              <a:ea typeface="Arial"/>
              <a:cs typeface="Arial"/>
              <a:sym typeface="Arial"/>
            </a:endParaRPr>
          </a:p>
        </p:txBody>
      </p:sp>
      <p:sp>
        <p:nvSpPr>
          <p:cNvPr id="241" name="Google Shape;241;p11"/>
          <p:cNvSpPr/>
          <p:nvPr/>
        </p:nvSpPr>
        <p:spPr>
          <a:xfrm>
            <a:off x="4764400" y="2292900"/>
            <a:ext cx="4104300" cy="3936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chunk：一條法條；overlap：無</a:t>
            </a: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使用模型：lianghsun/Llama-3.2-Taiwan-Legal-3B-Instruct </a:t>
            </a:r>
            <a:endParaRPr sz="1200" b="0" i="0" u="none" strike="noStrike" cap="none">
              <a:latin typeface="Arial"/>
              <a:ea typeface="Arial"/>
              <a:cs typeface="Arial"/>
              <a:sym typeface="Arial"/>
            </a:endParaRPr>
          </a:p>
        </p:txBody>
      </p:sp>
      <p:sp>
        <p:nvSpPr>
          <p:cNvPr id="242" name="Google Shape;242;p11"/>
          <p:cNvSpPr txBox="1"/>
          <p:nvPr/>
        </p:nvSpPr>
        <p:spPr>
          <a:xfrm>
            <a:off x="2894625" y="3978341"/>
            <a:ext cx="6126600" cy="5727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從「律師事務所法律諮詢問答」及「全國法規資料庫常見問答」等選取10個問答題，進行應用模型效能評估 (人工檢核)</a:t>
            </a:r>
            <a:endParaRPr sz="1300" b="0" i="0" u="none" strike="noStrike" cap="none">
              <a:latin typeface="Arial"/>
              <a:ea typeface="Arial"/>
              <a:cs typeface="Arial"/>
              <a:sym typeface="Arial"/>
            </a:endParaRPr>
          </a:p>
        </p:txBody>
      </p:sp>
      <p:sp>
        <p:nvSpPr>
          <p:cNvPr id="243" name="Google Shape;243;p11"/>
          <p:cNvSpPr txBox="1"/>
          <p:nvPr/>
        </p:nvSpPr>
        <p:spPr>
          <a:xfrm>
            <a:off x="2894625" y="3293454"/>
            <a:ext cx="6126600" cy="5727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利用 Taiwan-Legal-3B-Instruct 模型 + 檢索增強生成 (Retrieval Augmented Generation, RAG) 技術</a:t>
            </a:r>
            <a:endParaRPr sz="1300" b="0" i="0" u="none" strike="noStrike" cap="none">
              <a:latin typeface="Arial"/>
              <a:ea typeface="Arial"/>
              <a:cs typeface="Arial"/>
              <a:sym typeface="Arial"/>
            </a:endParaRPr>
          </a:p>
        </p:txBody>
      </p:sp>
      <p:sp>
        <p:nvSpPr>
          <p:cNvPr id="244" name="Google Shape;244;p11"/>
          <p:cNvSpPr txBox="1"/>
          <p:nvPr/>
        </p:nvSpPr>
        <p:spPr>
          <a:xfrm>
            <a:off x="2894625" y="673088"/>
            <a:ext cx="6126600" cy="6948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資料來源 : 法務部「全國法規資料庫」的熱門法規</a:t>
            </a:r>
            <a:endParaRPr sz="1300" b="0" i="0" u="none" strike="noStrike" cap="none">
              <a:latin typeface="Arial"/>
              <a:ea typeface="Arial"/>
              <a:cs typeface="Arial"/>
              <a:sym typeface="Arial"/>
            </a:endParaRPr>
          </a:p>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資料蒐集方式 : Python 網路爬蟲技術 + 迴圈抓取熱門法規 (共20部)</a:t>
            </a:r>
            <a:endParaRPr sz="1300" b="0" i="0" u="none" strike="noStrike" cap="none">
              <a:latin typeface="Arial"/>
              <a:ea typeface="Arial"/>
              <a:cs typeface="Arial"/>
              <a:sym typeface="Arial"/>
            </a:endParaRPr>
          </a:p>
        </p:txBody>
      </p:sp>
      <p:sp>
        <p:nvSpPr>
          <p:cNvPr id="245" name="Google Shape;245;p11"/>
          <p:cNvSpPr/>
          <p:nvPr/>
        </p:nvSpPr>
        <p:spPr>
          <a:xfrm>
            <a:off x="3148025" y="1776200"/>
            <a:ext cx="1189026" cy="393606"/>
          </a:xfrm>
          <a:prstGeom prst="flowChartDocumen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詞向量資料庫1</a:t>
            </a:r>
            <a:endParaRPr sz="1200" b="0" i="0" u="none" strike="noStrike" cap="none">
              <a:latin typeface="Arial"/>
              <a:ea typeface="Arial"/>
              <a:cs typeface="Arial"/>
              <a:sym typeface="Arial"/>
            </a:endParaRPr>
          </a:p>
        </p:txBody>
      </p:sp>
      <p:pic>
        <p:nvPicPr>
          <p:cNvPr id="246" name="Google Shape;246;p11"/>
          <p:cNvPicPr preferRelativeResize="0"/>
          <p:nvPr/>
        </p:nvPicPr>
        <p:blipFill rotWithShape="1">
          <a:blip r:embed="rId3">
            <a:alphaModFix/>
          </a:blip>
          <a:srcRect t="12869" r="68181"/>
          <a:stretch/>
        </p:blipFill>
        <p:spPr>
          <a:xfrm>
            <a:off x="0" y="712600"/>
            <a:ext cx="2887801" cy="4268049"/>
          </a:xfrm>
          <a:prstGeom prst="rect">
            <a:avLst/>
          </a:prstGeom>
          <a:noFill/>
          <a:ln>
            <a:noFill/>
          </a:ln>
        </p:spPr>
      </p:pic>
      <p:sp>
        <p:nvSpPr>
          <p:cNvPr id="247" name="Google Shape;247;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2"/>
                </a:solidFill>
                <a:latin typeface="Nunito"/>
                <a:ea typeface="Nunito"/>
                <a:cs typeface="Nunito"/>
                <a:sym typeface="Nunito"/>
              </a:rPr>
              <a:t>9</a:t>
            </a:fld>
            <a:endParaRPr>
              <a:solidFill>
                <a:schemeClr val="dk2"/>
              </a:solidFill>
              <a:latin typeface="Nunito"/>
              <a:ea typeface="Nunito"/>
              <a:cs typeface="Nunito"/>
              <a:sym typeface="Nunito"/>
            </a:endParaRPr>
          </a:p>
        </p:txBody>
      </p:sp>
      <p:sp>
        <p:nvSpPr>
          <p:cNvPr id="248" name="Google Shape;248;p11"/>
          <p:cNvSpPr txBox="1"/>
          <p:nvPr/>
        </p:nvSpPr>
        <p:spPr>
          <a:xfrm>
            <a:off x="2894625" y="1386638"/>
            <a:ext cx="6126600" cy="4422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Arial"/>
              <a:buChar char="●"/>
            </a:pPr>
            <a:r>
              <a:rPr lang="zh-TW" sz="1300" b="0" i="0" u="none" strike="noStrike" cap="none">
                <a:latin typeface="Arial"/>
                <a:ea typeface="Arial"/>
                <a:cs typeface="Arial"/>
                <a:sym typeface="Arial"/>
              </a:rPr>
              <a:t>將法規文本資料轉換為詞向量，並輸出成 JSON 檔案保存</a:t>
            </a:r>
            <a:endParaRPr sz="1300" b="0" i="0" u="none" strike="noStrike" cap="none">
              <a:latin typeface="Arial"/>
              <a:ea typeface="Arial"/>
              <a:cs typeface="Arial"/>
              <a:sym typeface="Arial"/>
            </a:endParaRPr>
          </a:p>
        </p:txBody>
      </p:sp>
      <p:sp>
        <p:nvSpPr>
          <p:cNvPr id="249" name="Google Shape;249;p11"/>
          <p:cNvSpPr/>
          <p:nvPr/>
        </p:nvSpPr>
        <p:spPr>
          <a:xfrm>
            <a:off x="3148075" y="2292888"/>
            <a:ext cx="1189026" cy="393606"/>
          </a:xfrm>
          <a:prstGeom prst="flowChartDocumen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詞向量資料庫2</a:t>
            </a:r>
            <a:endParaRPr sz="1200" b="0" i="0" u="none" strike="noStrike" cap="none">
              <a:latin typeface="Arial"/>
              <a:ea typeface="Arial"/>
              <a:cs typeface="Arial"/>
              <a:sym typeface="Arial"/>
            </a:endParaRPr>
          </a:p>
        </p:txBody>
      </p:sp>
      <p:sp>
        <p:nvSpPr>
          <p:cNvPr id="250" name="Google Shape;250;p11"/>
          <p:cNvSpPr/>
          <p:nvPr/>
        </p:nvSpPr>
        <p:spPr>
          <a:xfrm>
            <a:off x="3148076" y="2809575"/>
            <a:ext cx="1189026" cy="393606"/>
          </a:xfrm>
          <a:prstGeom prst="flowChartDocumen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詞向量資料庫3</a:t>
            </a:r>
            <a:endParaRPr sz="1200" b="0" i="0" u="none" strike="noStrike" cap="none">
              <a:latin typeface="Arial"/>
              <a:ea typeface="Arial"/>
              <a:cs typeface="Arial"/>
              <a:sym typeface="Arial"/>
            </a:endParaRPr>
          </a:p>
        </p:txBody>
      </p:sp>
      <p:sp>
        <p:nvSpPr>
          <p:cNvPr id="251" name="Google Shape;251;p11"/>
          <p:cNvSpPr/>
          <p:nvPr/>
        </p:nvSpPr>
        <p:spPr>
          <a:xfrm>
            <a:off x="4375664" y="1847600"/>
            <a:ext cx="350100" cy="260400"/>
          </a:xfrm>
          <a:prstGeom prst="rightArrow">
            <a:avLst>
              <a:gd name="adj1" fmla="val 38662"/>
              <a:gd name="adj2" fmla="val 69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1"/>
          <p:cNvSpPr/>
          <p:nvPr/>
        </p:nvSpPr>
        <p:spPr>
          <a:xfrm>
            <a:off x="4764400" y="1776200"/>
            <a:ext cx="4104300" cy="3936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chunk：一條法條；overlap：無</a:t>
            </a: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TW" sz="1200" b="0" i="0" u="none" strike="noStrike" cap="none">
                <a:latin typeface="Arial"/>
                <a:ea typeface="Arial"/>
                <a:cs typeface="Arial"/>
                <a:sym typeface="Arial"/>
              </a:rPr>
              <a:t>使用模型：sentence-transformers/all-MiniLM-L6-v2 </a:t>
            </a:r>
            <a:endParaRPr sz="1200" b="0" i="0" u="none" strike="noStrike" cap="none">
              <a:latin typeface="Arial"/>
              <a:ea typeface="Arial"/>
              <a:cs typeface="Arial"/>
              <a:sym typeface="Arial"/>
            </a:endParaRPr>
          </a:p>
        </p:txBody>
      </p:sp>
      <p:sp>
        <p:nvSpPr>
          <p:cNvPr id="253" name="Google Shape;253;p11"/>
          <p:cNvSpPr/>
          <p:nvPr/>
        </p:nvSpPr>
        <p:spPr>
          <a:xfrm>
            <a:off x="4375689" y="2364300"/>
            <a:ext cx="350100" cy="260400"/>
          </a:xfrm>
          <a:prstGeom prst="rightArrow">
            <a:avLst>
              <a:gd name="adj1" fmla="val 38662"/>
              <a:gd name="adj2" fmla="val 69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1"/>
          <p:cNvSpPr/>
          <p:nvPr/>
        </p:nvSpPr>
        <p:spPr>
          <a:xfrm>
            <a:off x="4375689" y="2880975"/>
            <a:ext cx="350100" cy="260400"/>
          </a:xfrm>
          <a:prstGeom prst="rightArrow">
            <a:avLst>
              <a:gd name="adj1" fmla="val 38662"/>
              <a:gd name="adj2" fmla="val 69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5" name="Google Shape;255;p11"/>
          <p:cNvPicPr preferRelativeResize="0"/>
          <p:nvPr/>
        </p:nvPicPr>
        <p:blipFill>
          <a:blip r:embed="rId4">
            <a:alphaModFix/>
          </a:blip>
          <a:stretch>
            <a:fillRect/>
          </a:stretch>
        </p:blipFill>
        <p:spPr>
          <a:xfrm rot="737057">
            <a:off x="4003716" y="2490671"/>
            <a:ext cx="437744" cy="4377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4227</Words>
  <Application>Microsoft Macintosh PowerPoint</Application>
  <PresentationFormat>如螢幕大小 (16:9)</PresentationFormat>
  <Paragraphs>325</Paragraphs>
  <Slides>32</Slides>
  <Notes>32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32</vt:i4>
      </vt:variant>
    </vt:vector>
  </HeadingPairs>
  <TitlesOfParts>
    <vt:vector size="36" baseType="lpstr">
      <vt:lpstr>Arial</vt:lpstr>
      <vt:lpstr>Nunito</vt:lpstr>
      <vt:lpstr>Calibri</vt:lpstr>
      <vt:lpstr>Shift</vt:lpstr>
      <vt:lpstr>PowerPoint 簡報</vt:lpstr>
      <vt:lpstr>PowerPoint 簡報</vt:lpstr>
      <vt:lpstr>1. 簡介</vt:lpstr>
      <vt:lpstr>產業痛點分析</vt:lpstr>
      <vt:lpstr>現有解決方案</vt:lpstr>
      <vt:lpstr>專案動機 </vt:lpstr>
      <vt:lpstr>系統目的與功能</vt:lpstr>
      <vt:lpstr>2. 系統架構、技術</vt:lpstr>
      <vt:lpstr>專案建構流程</vt:lpstr>
      <vt:lpstr>資料蒐集、來源與介紹</vt:lpstr>
      <vt:lpstr>資料型態、前處理</vt:lpstr>
      <vt:lpstr>應用模型介紹</vt:lpstr>
      <vt:lpstr>選擇模型原因</vt:lpstr>
      <vt:lpstr>法律問答機器人 : 流程設計</vt:lpstr>
      <vt:lpstr>法律問答機器人 : LLM處理邏輯</vt:lpstr>
      <vt:lpstr>3. 效能評估</vt:lpstr>
      <vt:lpstr>效能評估</vt:lpstr>
      <vt:lpstr>Taiwan-Legal-3B-Instruct 模型比較結果</vt:lpstr>
      <vt:lpstr>Llama-3.2-3B-Instruct 模型比較結果</vt:lpstr>
      <vt:lpstr>4. 結論</vt:lpstr>
      <vt:lpstr>PowerPoint 簡報</vt:lpstr>
      <vt:lpstr>Review技術</vt:lpstr>
      <vt:lpstr>創新與專案貢獻</vt:lpstr>
      <vt:lpstr>專案價值與應用前景</vt:lpstr>
      <vt:lpstr>5. 參考資料</vt:lpstr>
      <vt:lpstr>PowerPoint 簡報</vt:lpstr>
      <vt:lpstr>6. 補充、實驗資料</vt:lpstr>
      <vt:lpstr>實驗資料1:大型語言模型Taiwan-Legal-3B-Instruct經過3種詞向量資料庫進行RAG流程後的回答</vt:lpstr>
      <vt:lpstr>實驗資料1:大型語言模型Taiwan-Legal-3B-Instruct經過3種詞向量資料庫進行RAG流程後的回答</vt:lpstr>
      <vt:lpstr>實驗資料2:大型語言模型Llama-3.2-3B-Instruct經過3種詞向量資料庫進行RAG流程後的回答</vt:lpstr>
      <vt:lpstr>實驗資料2:大型語言模型Llama-3.2-3B-Instruct經過3種詞向量資料庫進行RAG流程後的回答</vt:lpstr>
      <vt:lpstr>實驗資料2:大型語言模型Llama-3.2-3B-Instruct經過3種詞向量資料庫進行RAG流程後的回答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文育 謝</cp:lastModifiedBy>
  <cp:revision>1</cp:revision>
  <dcterms:modified xsi:type="dcterms:W3CDTF">2025-01-15T14:50:41Z</dcterms:modified>
</cp:coreProperties>
</file>